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62" r:id="rId2"/>
    <p:sldId id="263" r:id="rId3"/>
    <p:sldId id="267" r:id="rId4"/>
    <p:sldId id="256" r:id="rId5"/>
    <p:sldId id="274" r:id="rId6"/>
    <p:sldId id="264" r:id="rId7"/>
    <p:sldId id="265" r:id="rId8"/>
    <p:sldId id="266" r:id="rId9"/>
    <p:sldId id="268" r:id="rId10"/>
    <p:sldId id="259" r:id="rId11"/>
    <p:sldId id="269" r:id="rId12"/>
    <p:sldId id="260" r:id="rId13"/>
    <p:sldId id="261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6C05DD-CD53-423D-983F-E3E4E057D233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319E0DD-6A43-4589-815E-4DE0EA563E72}">
      <dgm:prSet phldrT="[Текст]"/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6A842621-B2B3-4E53-9641-0C1EE74BC62B}" type="parTrans" cxnId="{1A4423C0-B9F1-4649-8E2F-6C3DF7D5F7EB}">
      <dgm:prSet/>
      <dgm:spPr/>
      <dgm:t>
        <a:bodyPr/>
        <a:lstStyle/>
        <a:p>
          <a:endParaRPr lang="ru-RU"/>
        </a:p>
      </dgm:t>
    </dgm:pt>
    <dgm:pt modelId="{9909E481-3550-4579-A3BF-BE19A4D8D8C7}" type="sibTrans" cxnId="{1A4423C0-B9F1-4649-8E2F-6C3DF7D5F7EB}">
      <dgm:prSet/>
      <dgm:spPr/>
      <dgm:t>
        <a:bodyPr/>
        <a:lstStyle/>
        <a:p>
          <a:endParaRPr lang="ru-RU"/>
        </a:p>
      </dgm:t>
    </dgm:pt>
    <dgm:pt modelId="{785E6215-D108-42E8-8377-191F997371CE}">
      <dgm:prSet phldrT="[Текст]" custT="1"/>
      <dgm:spPr/>
      <dgm:t>
        <a:bodyPr/>
        <a:lstStyle/>
        <a:p>
          <a:r>
            <a:rPr lang="uk-UA" sz="1600" b="1" u="sng" dirty="0" err="1" smtClean="0">
              <a:latin typeface="Georgia" pitchFamily="18" charset="0"/>
            </a:rPr>
            <a:t>Портфоліо</a:t>
          </a:r>
          <a:r>
            <a:rPr lang="uk-UA" sz="1600" b="1" u="sng" dirty="0" smtClean="0">
              <a:latin typeface="Georgia" pitchFamily="18" charset="0"/>
            </a:rPr>
            <a:t> </a:t>
          </a:r>
          <a:r>
            <a:rPr lang="uk-UA" sz="1600" dirty="0" smtClean="0">
              <a:latin typeface="Georgia" pitchFamily="18" charset="0"/>
            </a:rPr>
            <a:t>(</a:t>
          </a:r>
          <a:r>
            <a:rPr lang="uk-UA" sz="1600" b="1" dirty="0" smtClean="0">
              <a:latin typeface="Georgia" pitchFamily="18" charset="0"/>
            </a:rPr>
            <a:t>03.03.2015 – 05.03.2015)</a:t>
          </a:r>
          <a:endParaRPr lang="ru-RU" sz="1600" dirty="0">
            <a:latin typeface="Georgia" pitchFamily="18" charset="0"/>
          </a:endParaRPr>
        </a:p>
      </dgm:t>
    </dgm:pt>
    <dgm:pt modelId="{86DC0304-F8A9-4815-B7C2-A53F62501062}" type="parTrans" cxnId="{E97B8FA7-3A10-4523-B86A-3EA63D58B29E}">
      <dgm:prSet/>
      <dgm:spPr/>
      <dgm:t>
        <a:bodyPr/>
        <a:lstStyle/>
        <a:p>
          <a:endParaRPr lang="ru-RU"/>
        </a:p>
      </dgm:t>
    </dgm:pt>
    <dgm:pt modelId="{06E9E0B7-66D2-498F-B33C-ADB6D768C728}" type="sibTrans" cxnId="{E97B8FA7-3A10-4523-B86A-3EA63D58B29E}">
      <dgm:prSet/>
      <dgm:spPr/>
      <dgm:t>
        <a:bodyPr/>
        <a:lstStyle/>
        <a:p>
          <a:endParaRPr lang="ru-RU"/>
        </a:p>
      </dgm:t>
    </dgm:pt>
    <dgm:pt modelId="{9ED20BAA-4181-4C66-968C-55C022846BE0}">
      <dgm:prSet phldrT="[Текст]"/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EF4F1994-AB48-4AFC-B890-0AD143D33280}" type="parTrans" cxnId="{3981C5FD-3F35-48BA-B232-4536168B6281}">
      <dgm:prSet/>
      <dgm:spPr/>
      <dgm:t>
        <a:bodyPr/>
        <a:lstStyle/>
        <a:p>
          <a:endParaRPr lang="ru-RU"/>
        </a:p>
      </dgm:t>
    </dgm:pt>
    <dgm:pt modelId="{025509FC-55D1-4620-8790-4235A3DB007D}" type="sibTrans" cxnId="{3981C5FD-3F35-48BA-B232-4536168B6281}">
      <dgm:prSet/>
      <dgm:spPr/>
      <dgm:t>
        <a:bodyPr/>
        <a:lstStyle/>
        <a:p>
          <a:endParaRPr lang="ru-RU"/>
        </a:p>
      </dgm:t>
    </dgm:pt>
    <dgm:pt modelId="{014B0BDD-43A7-4E18-8021-4E4E330B5B38}">
      <dgm:prSet phldrT="[Текст]" custT="1"/>
      <dgm:spPr/>
      <dgm:t>
        <a:bodyPr/>
        <a:lstStyle/>
        <a:p>
          <a:r>
            <a:rPr lang="uk-UA" sz="1600" b="1" u="sng" dirty="0" smtClean="0">
              <a:latin typeface="Georgia" pitchFamily="18" charset="0"/>
            </a:rPr>
            <a:t>Тестування</a:t>
          </a:r>
          <a:r>
            <a:rPr lang="uk-UA" sz="1600" dirty="0" smtClean="0">
              <a:latin typeface="Georgia" pitchFamily="18" charset="0"/>
            </a:rPr>
            <a:t> </a:t>
          </a:r>
          <a:r>
            <a:rPr lang="uk-UA" sz="1600" b="1" dirty="0" smtClean="0">
              <a:latin typeface="Georgia" pitchFamily="18" charset="0"/>
            </a:rPr>
            <a:t>(11.03.2015), ХЗОШ № 5.</a:t>
          </a:r>
          <a:endParaRPr lang="ru-RU" sz="1600" b="1" dirty="0">
            <a:latin typeface="Georgia" pitchFamily="18" charset="0"/>
          </a:endParaRPr>
        </a:p>
      </dgm:t>
    </dgm:pt>
    <dgm:pt modelId="{571D98CF-FF40-452F-AB86-313C98A0B867}" type="parTrans" cxnId="{0365BD75-7D6A-45B9-94DB-5516663FA4BC}">
      <dgm:prSet/>
      <dgm:spPr/>
      <dgm:t>
        <a:bodyPr/>
        <a:lstStyle/>
        <a:p>
          <a:endParaRPr lang="ru-RU"/>
        </a:p>
      </dgm:t>
    </dgm:pt>
    <dgm:pt modelId="{B7EC1F49-9E41-41E4-A42D-948CC80315BF}" type="sibTrans" cxnId="{0365BD75-7D6A-45B9-94DB-5516663FA4BC}">
      <dgm:prSet/>
      <dgm:spPr/>
      <dgm:t>
        <a:bodyPr/>
        <a:lstStyle/>
        <a:p>
          <a:endParaRPr lang="ru-RU"/>
        </a:p>
      </dgm:t>
    </dgm:pt>
    <dgm:pt modelId="{45453ABE-4E17-4C3A-A0AE-8C410EF13856}">
      <dgm:prSet phldrT="[Текст]" custT="1"/>
      <dgm:spPr/>
      <dgm:t>
        <a:bodyPr/>
        <a:lstStyle/>
        <a:p>
          <a:r>
            <a:rPr lang="uk-UA" sz="1600" dirty="0" smtClean="0">
              <a:latin typeface="Georgia" pitchFamily="18" charset="0"/>
            </a:rPr>
            <a:t>Підбиття підсумків 2-х турів – </a:t>
          </a:r>
          <a:r>
            <a:rPr lang="uk-UA" sz="1600" b="1" dirty="0" smtClean="0">
              <a:latin typeface="Georgia" pitchFamily="18" charset="0"/>
            </a:rPr>
            <a:t>13.03.2015</a:t>
          </a:r>
          <a:r>
            <a:rPr lang="uk-UA" sz="1600" dirty="0" smtClean="0">
              <a:latin typeface="Georgia" pitchFamily="18" charset="0"/>
            </a:rPr>
            <a:t>, НМПЦ</a:t>
          </a:r>
          <a:endParaRPr lang="ru-RU" sz="1600" dirty="0">
            <a:latin typeface="Georgia" pitchFamily="18" charset="0"/>
          </a:endParaRPr>
        </a:p>
      </dgm:t>
    </dgm:pt>
    <dgm:pt modelId="{88A526C5-153C-4008-BDAD-4B862ADB2B53}" type="parTrans" cxnId="{FC09A89A-6C98-4FD2-B076-97873134734E}">
      <dgm:prSet/>
      <dgm:spPr/>
      <dgm:t>
        <a:bodyPr/>
        <a:lstStyle/>
        <a:p>
          <a:endParaRPr lang="ru-RU"/>
        </a:p>
      </dgm:t>
    </dgm:pt>
    <dgm:pt modelId="{245A5BCC-A6CA-4851-9A74-2995AEDD6AA4}" type="sibTrans" cxnId="{FC09A89A-6C98-4FD2-B076-97873134734E}">
      <dgm:prSet/>
      <dgm:spPr/>
      <dgm:t>
        <a:bodyPr/>
        <a:lstStyle/>
        <a:p>
          <a:endParaRPr lang="ru-RU"/>
        </a:p>
      </dgm:t>
    </dgm:pt>
    <dgm:pt modelId="{006D3A20-FCD1-4FFB-A50B-2EE981319030}">
      <dgm:prSet phldrT="[Текст]"/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35360AFA-2692-4A34-8757-8F89D82E04B4}" type="parTrans" cxnId="{3551009C-1A21-4660-8A8B-73562D29A266}">
      <dgm:prSet/>
      <dgm:spPr/>
      <dgm:t>
        <a:bodyPr/>
        <a:lstStyle/>
        <a:p>
          <a:endParaRPr lang="ru-RU"/>
        </a:p>
      </dgm:t>
    </dgm:pt>
    <dgm:pt modelId="{0F85C0C4-F96E-4C6D-9980-F88253EC68B5}" type="sibTrans" cxnId="{3551009C-1A21-4660-8A8B-73562D29A266}">
      <dgm:prSet/>
      <dgm:spPr/>
      <dgm:t>
        <a:bodyPr/>
        <a:lstStyle/>
        <a:p>
          <a:endParaRPr lang="ru-RU"/>
        </a:p>
      </dgm:t>
    </dgm:pt>
    <dgm:pt modelId="{F257AD5B-74F2-4BBD-A89B-8C5F602E1EC2}">
      <dgm:prSet phldrT="[Текст]" custT="1"/>
      <dgm:spPr/>
      <dgm:t>
        <a:bodyPr/>
        <a:lstStyle/>
        <a:p>
          <a:r>
            <a:rPr lang="uk-UA" sz="1600" b="1" u="sng" dirty="0" smtClean="0">
              <a:latin typeface="Georgia" pitchFamily="18" charset="0"/>
            </a:rPr>
            <a:t>Творча </a:t>
          </a:r>
          <a:r>
            <a:rPr lang="uk-UA" sz="1600" b="1" u="sng" dirty="0" err="1" smtClean="0">
              <a:latin typeface="Georgia" pitchFamily="18" charset="0"/>
            </a:rPr>
            <a:t>самопрезентація</a:t>
          </a:r>
          <a:r>
            <a:rPr lang="uk-UA" sz="1600" b="1" u="sng" dirty="0" smtClean="0">
              <a:latin typeface="Georgia" pitchFamily="18" charset="0"/>
            </a:rPr>
            <a:t> та інтелектуальний турнір </a:t>
          </a:r>
          <a:r>
            <a:rPr lang="uk-UA" sz="1600" b="1" dirty="0" smtClean="0">
              <a:latin typeface="Georgia" pitchFamily="18" charset="0"/>
            </a:rPr>
            <a:t>(20.03.2015), ХЗОШ № 151.</a:t>
          </a:r>
          <a:endParaRPr lang="ru-RU" sz="1600" b="1" dirty="0">
            <a:latin typeface="Georgia" pitchFamily="18" charset="0"/>
          </a:endParaRPr>
        </a:p>
      </dgm:t>
    </dgm:pt>
    <dgm:pt modelId="{F39172E9-90AC-4559-9B49-794071A50FC0}" type="parTrans" cxnId="{6509A8EC-85CB-4337-AE93-1828535CA22F}">
      <dgm:prSet/>
      <dgm:spPr/>
      <dgm:t>
        <a:bodyPr/>
        <a:lstStyle/>
        <a:p>
          <a:endParaRPr lang="ru-RU"/>
        </a:p>
      </dgm:t>
    </dgm:pt>
    <dgm:pt modelId="{40AE0AF5-83EC-46A4-9A56-EA6151052411}" type="sibTrans" cxnId="{6509A8EC-85CB-4337-AE93-1828535CA22F}">
      <dgm:prSet/>
      <dgm:spPr/>
      <dgm:t>
        <a:bodyPr/>
        <a:lstStyle/>
        <a:p>
          <a:endParaRPr lang="ru-RU"/>
        </a:p>
      </dgm:t>
    </dgm:pt>
    <dgm:pt modelId="{9C5B6352-D8B8-495D-BBB1-930E8FB1A18D}">
      <dgm:prSet phldrT="[Текст]" custT="1"/>
      <dgm:spPr/>
      <dgm:t>
        <a:bodyPr/>
        <a:lstStyle/>
        <a:p>
          <a:r>
            <a:rPr lang="uk-UA" sz="1600" dirty="0" smtClean="0">
              <a:latin typeface="Georgia" pitchFamily="18" charset="0"/>
            </a:rPr>
            <a:t>Підбиття підсумків – </a:t>
          </a:r>
          <a:r>
            <a:rPr lang="uk-UA" sz="1600" b="1" dirty="0" smtClean="0">
              <a:latin typeface="Georgia" pitchFamily="18" charset="0"/>
            </a:rPr>
            <a:t>23.03.2015</a:t>
          </a:r>
          <a:r>
            <a:rPr lang="uk-UA" sz="1600" dirty="0" smtClean="0">
              <a:latin typeface="Georgia" pitchFamily="18" charset="0"/>
            </a:rPr>
            <a:t>, НМПЦ</a:t>
          </a:r>
          <a:endParaRPr lang="ru-RU" sz="1600" dirty="0">
            <a:latin typeface="Georgia" pitchFamily="18" charset="0"/>
          </a:endParaRPr>
        </a:p>
      </dgm:t>
    </dgm:pt>
    <dgm:pt modelId="{F01D4CCF-2290-40DC-AF29-9E3BCED15F7B}" type="parTrans" cxnId="{7C39DC1F-8E2C-47F5-8C1B-ABA1F0B26C2E}">
      <dgm:prSet/>
      <dgm:spPr/>
      <dgm:t>
        <a:bodyPr/>
        <a:lstStyle/>
        <a:p>
          <a:endParaRPr lang="ru-RU"/>
        </a:p>
      </dgm:t>
    </dgm:pt>
    <dgm:pt modelId="{BC0021F8-6B51-4BCF-A2CF-F809E5BC83A4}" type="sibTrans" cxnId="{7C39DC1F-8E2C-47F5-8C1B-ABA1F0B26C2E}">
      <dgm:prSet/>
      <dgm:spPr/>
      <dgm:t>
        <a:bodyPr/>
        <a:lstStyle/>
        <a:p>
          <a:endParaRPr lang="ru-RU"/>
        </a:p>
      </dgm:t>
    </dgm:pt>
    <dgm:pt modelId="{F20FA260-6E3F-40C1-BA5A-EA90334E13D7}" type="pres">
      <dgm:prSet presAssocID="{8C6C05DD-CD53-423D-983F-E3E4E057D23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9ACF73-F330-4BDA-B1DD-320E4DF99F79}" type="pres">
      <dgm:prSet presAssocID="{6319E0DD-6A43-4589-815E-4DE0EA563E72}" presName="composite" presStyleCnt="0"/>
      <dgm:spPr/>
    </dgm:pt>
    <dgm:pt modelId="{DDD183D7-2640-46B6-ADD2-C4D02ADD8D2A}" type="pres">
      <dgm:prSet presAssocID="{6319E0DD-6A43-4589-815E-4DE0EA563E7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69385-828F-4DEC-8D46-D5E605D7D0D9}" type="pres">
      <dgm:prSet presAssocID="{6319E0DD-6A43-4589-815E-4DE0EA563E7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B5DEE-C323-41D4-B9E3-C76D7CD1DFDD}" type="pres">
      <dgm:prSet presAssocID="{9909E481-3550-4579-A3BF-BE19A4D8D8C7}" presName="sp" presStyleCnt="0"/>
      <dgm:spPr/>
    </dgm:pt>
    <dgm:pt modelId="{7CD02964-0EE5-42E1-AF6A-2BA391B2EF3E}" type="pres">
      <dgm:prSet presAssocID="{9ED20BAA-4181-4C66-968C-55C022846BE0}" presName="composite" presStyleCnt="0"/>
      <dgm:spPr/>
    </dgm:pt>
    <dgm:pt modelId="{71C0EACC-3F24-49F4-9511-DCCF2DCE88FD}" type="pres">
      <dgm:prSet presAssocID="{9ED20BAA-4181-4C66-968C-55C022846BE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0F31CC-B073-4994-8A1B-4B2369FA5601}" type="pres">
      <dgm:prSet presAssocID="{9ED20BAA-4181-4C66-968C-55C022846BE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918A6-BE69-4583-98ED-73828D5D6279}" type="pres">
      <dgm:prSet presAssocID="{025509FC-55D1-4620-8790-4235A3DB007D}" presName="sp" presStyleCnt="0"/>
      <dgm:spPr/>
    </dgm:pt>
    <dgm:pt modelId="{EDD53F8E-73A2-4B6C-ABA3-D8E805419CCF}" type="pres">
      <dgm:prSet presAssocID="{006D3A20-FCD1-4FFB-A50B-2EE981319030}" presName="composite" presStyleCnt="0"/>
      <dgm:spPr/>
    </dgm:pt>
    <dgm:pt modelId="{C55E250A-7F84-4019-9887-5BF049EBD8EE}" type="pres">
      <dgm:prSet presAssocID="{006D3A20-FCD1-4FFB-A50B-2EE98131903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E0CA4E-5140-47FC-8814-2DF8C47FD049}" type="pres">
      <dgm:prSet presAssocID="{006D3A20-FCD1-4FFB-A50B-2EE98131903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09A89A-6C98-4FD2-B076-97873134734E}" srcId="{9ED20BAA-4181-4C66-968C-55C022846BE0}" destId="{45453ABE-4E17-4C3A-A0AE-8C410EF13856}" srcOrd="1" destOrd="0" parTransId="{88A526C5-153C-4008-BDAD-4B862ADB2B53}" sibTransId="{245A5BCC-A6CA-4851-9A74-2995AEDD6AA4}"/>
    <dgm:cxn modelId="{3551009C-1A21-4660-8A8B-73562D29A266}" srcId="{8C6C05DD-CD53-423D-983F-E3E4E057D233}" destId="{006D3A20-FCD1-4FFB-A50B-2EE981319030}" srcOrd="2" destOrd="0" parTransId="{35360AFA-2692-4A34-8757-8F89D82E04B4}" sibTransId="{0F85C0C4-F96E-4C6D-9980-F88253EC68B5}"/>
    <dgm:cxn modelId="{68D7C52B-439F-4FD1-A05A-0DA7A41BE59A}" type="presOf" srcId="{9C5B6352-D8B8-495D-BBB1-930E8FB1A18D}" destId="{67E0CA4E-5140-47FC-8814-2DF8C47FD049}" srcOrd="0" destOrd="1" presId="urn:microsoft.com/office/officeart/2005/8/layout/chevron2"/>
    <dgm:cxn modelId="{3981C5FD-3F35-48BA-B232-4536168B6281}" srcId="{8C6C05DD-CD53-423D-983F-E3E4E057D233}" destId="{9ED20BAA-4181-4C66-968C-55C022846BE0}" srcOrd="1" destOrd="0" parTransId="{EF4F1994-AB48-4AFC-B890-0AD143D33280}" sibTransId="{025509FC-55D1-4620-8790-4235A3DB007D}"/>
    <dgm:cxn modelId="{6509A8EC-85CB-4337-AE93-1828535CA22F}" srcId="{006D3A20-FCD1-4FFB-A50B-2EE981319030}" destId="{F257AD5B-74F2-4BBD-A89B-8C5F602E1EC2}" srcOrd="0" destOrd="0" parTransId="{F39172E9-90AC-4559-9B49-794071A50FC0}" sibTransId="{40AE0AF5-83EC-46A4-9A56-EA6151052411}"/>
    <dgm:cxn modelId="{ACD05EEE-2ABB-48C9-ABCE-EBD9A65402B7}" type="presOf" srcId="{6319E0DD-6A43-4589-815E-4DE0EA563E72}" destId="{DDD183D7-2640-46B6-ADD2-C4D02ADD8D2A}" srcOrd="0" destOrd="0" presId="urn:microsoft.com/office/officeart/2005/8/layout/chevron2"/>
    <dgm:cxn modelId="{1A4423C0-B9F1-4649-8E2F-6C3DF7D5F7EB}" srcId="{8C6C05DD-CD53-423D-983F-E3E4E057D233}" destId="{6319E0DD-6A43-4589-815E-4DE0EA563E72}" srcOrd="0" destOrd="0" parTransId="{6A842621-B2B3-4E53-9641-0C1EE74BC62B}" sibTransId="{9909E481-3550-4579-A3BF-BE19A4D8D8C7}"/>
    <dgm:cxn modelId="{0365BD75-7D6A-45B9-94DB-5516663FA4BC}" srcId="{9ED20BAA-4181-4C66-968C-55C022846BE0}" destId="{014B0BDD-43A7-4E18-8021-4E4E330B5B38}" srcOrd="0" destOrd="0" parTransId="{571D98CF-FF40-452F-AB86-313C98A0B867}" sibTransId="{B7EC1F49-9E41-41E4-A42D-948CC80315BF}"/>
    <dgm:cxn modelId="{5A8E11F2-D53C-4EB3-AE53-D1EBDD3CF809}" type="presOf" srcId="{8C6C05DD-CD53-423D-983F-E3E4E057D233}" destId="{F20FA260-6E3F-40C1-BA5A-EA90334E13D7}" srcOrd="0" destOrd="0" presId="urn:microsoft.com/office/officeart/2005/8/layout/chevron2"/>
    <dgm:cxn modelId="{29E1287B-FCA9-4F35-B820-167BC17A4CCC}" type="presOf" srcId="{45453ABE-4E17-4C3A-A0AE-8C410EF13856}" destId="{5C0F31CC-B073-4994-8A1B-4B2369FA5601}" srcOrd="0" destOrd="1" presId="urn:microsoft.com/office/officeart/2005/8/layout/chevron2"/>
    <dgm:cxn modelId="{7EA03415-E5CD-4E84-AA20-51739F808E44}" type="presOf" srcId="{785E6215-D108-42E8-8377-191F997371CE}" destId="{21D69385-828F-4DEC-8D46-D5E605D7D0D9}" srcOrd="0" destOrd="0" presId="urn:microsoft.com/office/officeart/2005/8/layout/chevron2"/>
    <dgm:cxn modelId="{0B4EE398-9B42-49FA-84F0-946ACAE9D647}" type="presOf" srcId="{9ED20BAA-4181-4C66-968C-55C022846BE0}" destId="{71C0EACC-3F24-49F4-9511-DCCF2DCE88FD}" srcOrd="0" destOrd="0" presId="urn:microsoft.com/office/officeart/2005/8/layout/chevron2"/>
    <dgm:cxn modelId="{90E49717-F415-4503-B61D-4CB1398DA5E2}" type="presOf" srcId="{014B0BDD-43A7-4E18-8021-4E4E330B5B38}" destId="{5C0F31CC-B073-4994-8A1B-4B2369FA5601}" srcOrd="0" destOrd="0" presId="urn:microsoft.com/office/officeart/2005/8/layout/chevron2"/>
    <dgm:cxn modelId="{FC38AA89-A34C-4280-B4E0-491CD26BFCEB}" type="presOf" srcId="{F257AD5B-74F2-4BBD-A89B-8C5F602E1EC2}" destId="{67E0CA4E-5140-47FC-8814-2DF8C47FD049}" srcOrd="0" destOrd="0" presId="urn:microsoft.com/office/officeart/2005/8/layout/chevron2"/>
    <dgm:cxn modelId="{7C39DC1F-8E2C-47F5-8C1B-ABA1F0B26C2E}" srcId="{006D3A20-FCD1-4FFB-A50B-2EE981319030}" destId="{9C5B6352-D8B8-495D-BBB1-930E8FB1A18D}" srcOrd="1" destOrd="0" parTransId="{F01D4CCF-2290-40DC-AF29-9E3BCED15F7B}" sibTransId="{BC0021F8-6B51-4BCF-A2CF-F809E5BC83A4}"/>
    <dgm:cxn modelId="{E97B8FA7-3A10-4523-B86A-3EA63D58B29E}" srcId="{6319E0DD-6A43-4589-815E-4DE0EA563E72}" destId="{785E6215-D108-42E8-8377-191F997371CE}" srcOrd="0" destOrd="0" parTransId="{86DC0304-F8A9-4815-B7C2-A53F62501062}" sibTransId="{06E9E0B7-66D2-498F-B33C-ADB6D768C728}"/>
    <dgm:cxn modelId="{D2AA52B4-7CF4-4FBB-9FD0-5FE3549D9879}" type="presOf" srcId="{006D3A20-FCD1-4FFB-A50B-2EE981319030}" destId="{C55E250A-7F84-4019-9887-5BF049EBD8EE}" srcOrd="0" destOrd="0" presId="urn:microsoft.com/office/officeart/2005/8/layout/chevron2"/>
    <dgm:cxn modelId="{1A62F4A0-5741-4138-9F96-97883EBF53BC}" type="presParOf" srcId="{F20FA260-6E3F-40C1-BA5A-EA90334E13D7}" destId="{8B9ACF73-F330-4BDA-B1DD-320E4DF99F79}" srcOrd="0" destOrd="0" presId="urn:microsoft.com/office/officeart/2005/8/layout/chevron2"/>
    <dgm:cxn modelId="{8E301BC0-B9F4-464D-A78D-D3B5DD05E882}" type="presParOf" srcId="{8B9ACF73-F330-4BDA-B1DD-320E4DF99F79}" destId="{DDD183D7-2640-46B6-ADD2-C4D02ADD8D2A}" srcOrd="0" destOrd="0" presId="urn:microsoft.com/office/officeart/2005/8/layout/chevron2"/>
    <dgm:cxn modelId="{6FDD0DB8-FA61-4F77-B0F8-8C10B7970B46}" type="presParOf" srcId="{8B9ACF73-F330-4BDA-B1DD-320E4DF99F79}" destId="{21D69385-828F-4DEC-8D46-D5E605D7D0D9}" srcOrd="1" destOrd="0" presId="urn:microsoft.com/office/officeart/2005/8/layout/chevron2"/>
    <dgm:cxn modelId="{D2A7E4D3-E26A-45BA-9BB3-7F8F42B083F1}" type="presParOf" srcId="{F20FA260-6E3F-40C1-BA5A-EA90334E13D7}" destId="{485B5DEE-C323-41D4-B9E3-C76D7CD1DFDD}" srcOrd="1" destOrd="0" presId="urn:microsoft.com/office/officeart/2005/8/layout/chevron2"/>
    <dgm:cxn modelId="{211C0711-83BD-4A25-9A1D-9117E12EE0A5}" type="presParOf" srcId="{F20FA260-6E3F-40C1-BA5A-EA90334E13D7}" destId="{7CD02964-0EE5-42E1-AF6A-2BA391B2EF3E}" srcOrd="2" destOrd="0" presId="urn:microsoft.com/office/officeart/2005/8/layout/chevron2"/>
    <dgm:cxn modelId="{905F99CB-B5BE-4218-85F6-156EEB3A73EF}" type="presParOf" srcId="{7CD02964-0EE5-42E1-AF6A-2BA391B2EF3E}" destId="{71C0EACC-3F24-49F4-9511-DCCF2DCE88FD}" srcOrd="0" destOrd="0" presId="urn:microsoft.com/office/officeart/2005/8/layout/chevron2"/>
    <dgm:cxn modelId="{0B00E7E0-F7B2-4290-86CF-55499E8A5879}" type="presParOf" srcId="{7CD02964-0EE5-42E1-AF6A-2BA391B2EF3E}" destId="{5C0F31CC-B073-4994-8A1B-4B2369FA5601}" srcOrd="1" destOrd="0" presId="urn:microsoft.com/office/officeart/2005/8/layout/chevron2"/>
    <dgm:cxn modelId="{8637BD16-09B7-45D8-B175-38A0990F503D}" type="presParOf" srcId="{F20FA260-6E3F-40C1-BA5A-EA90334E13D7}" destId="{388918A6-BE69-4583-98ED-73828D5D6279}" srcOrd="3" destOrd="0" presId="urn:microsoft.com/office/officeart/2005/8/layout/chevron2"/>
    <dgm:cxn modelId="{A88AEF0C-8966-440B-BDD7-FC2A8E581D1F}" type="presParOf" srcId="{F20FA260-6E3F-40C1-BA5A-EA90334E13D7}" destId="{EDD53F8E-73A2-4B6C-ABA3-D8E805419CCF}" srcOrd="4" destOrd="0" presId="urn:microsoft.com/office/officeart/2005/8/layout/chevron2"/>
    <dgm:cxn modelId="{78B4D835-7ED4-4F8D-A959-041B499CC618}" type="presParOf" srcId="{EDD53F8E-73A2-4B6C-ABA3-D8E805419CCF}" destId="{C55E250A-7F84-4019-9887-5BF049EBD8EE}" srcOrd="0" destOrd="0" presId="urn:microsoft.com/office/officeart/2005/8/layout/chevron2"/>
    <dgm:cxn modelId="{9C5FE3CA-E53C-4C3B-A928-AD189E98B5C3}" type="presParOf" srcId="{EDD53F8E-73A2-4B6C-ABA3-D8E805419CCF}" destId="{67E0CA4E-5140-47FC-8814-2DF8C47FD0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9A8D04-1493-40B6-A802-42D018DB4F7C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6D3CEF5-C62B-4FAB-A792-C02053B43C73}">
      <dgm:prSet phldrT="[Текст]"/>
      <dgm:spPr/>
      <dgm:t>
        <a:bodyPr/>
        <a:lstStyle/>
        <a:p>
          <a:r>
            <a:rPr lang="uk-UA" dirty="0" smtClean="0">
              <a:latin typeface="Georgia" pitchFamily="18" charset="0"/>
            </a:rPr>
            <a:t>ХАРКІВЩИНО-ЗНАВСТВО</a:t>
          </a:r>
          <a:endParaRPr lang="ru-RU" dirty="0">
            <a:latin typeface="Georgia" pitchFamily="18" charset="0"/>
          </a:endParaRPr>
        </a:p>
      </dgm:t>
    </dgm:pt>
    <dgm:pt modelId="{1B0229DF-7DD1-49AA-B454-DE125A983D29}" type="parTrans" cxnId="{216263D5-DF4B-4A67-9503-191C7B519E1C}">
      <dgm:prSet/>
      <dgm:spPr/>
      <dgm:t>
        <a:bodyPr/>
        <a:lstStyle/>
        <a:p>
          <a:endParaRPr lang="ru-RU"/>
        </a:p>
      </dgm:t>
    </dgm:pt>
    <dgm:pt modelId="{1BD637D9-480F-41BE-9776-27C1DAFFE30D}" type="sibTrans" cxnId="{216263D5-DF4B-4A67-9503-191C7B519E1C}">
      <dgm:prSet/>
      <dgm:spPr/>
      <dgm:t>
        <a:bodyPr/>
        <a:lstStyle/>
        <a:p>
          <a:endParaRPr lang="ru-RU"/>
        </a:p>
      </dgm:t>
    </dgm:pt>
    <dgm:pt modelId="{171E8E34-9CD3-4323-A919-9867DEA5A1E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1600" dirty="0" smtClean="0">
              <a:latin typeface="Georgia" pitchFamily="18" charset="0"/>
            </a:rPr>
            <a:t>ПИТАННЯ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600" dirty="0" smtClean="0">
              <a:latin typeface="Georgia" pitchFamily="18" charset="0"/>
            </a:rPr>
            <a:t>ЗА НОМІНАЦІЯМИ</a:t>
          </a:r>
          <a:endParaRPr lang="ru-RU" sz="1600" dirty="0">
            <a:latin typeface="Georgia" pitchFamily="18" charset="0"/>
          </a:endParaRPr>
        </a:p>
      </dgm:t>
    </dgm:pt>
    <dgm:pt modelId="{9A47977C-372C-4EEE-9758-01D3951D173F}" type="parTrans" cxnId="{BE4C639D-1F50-4B19-B65A-BE9F09282C65}">
      <dgm:prSet/>
      <dgm:spPr/>
      <dgm:t>
        <a:bodyPr/>
        <a:lstStyle/>
        <a:p>
          <a:endParaRPr lang="ru-RU"/>
        </a:p>
      </dgm:t>
    </dgm:pt>
    <dgm:pt modelId="{0A4E7CE8-97FD-4276-A883-68F8F189D36A}" type="sibTrans" cxnId="{BE4C639D-1F50-4B19-B65A-BE9F09282C65}">
      <dgm:prSet/>
      <dgm:spPr/>
      <dgm:t>
        <a:bodyPr/>
        <a:lstStyle/>
        <a:p>
          <a:endParaRPr lang="ru-RU"/>
        </a:p>
      </dgm:t>
    </dgm:pt>
    <dgm:pt modelId="{22546D94-94BD-4A8F-B670-1F520F266D90}">
      <dgm:prSet phldrT="[Текст]"/>
      <dgm:spPr/>
      <dgm:t>
        <a:bodyPr/>
        <a:lstStyle/>
        <a:p>
          <a:r>
            <a:rPr lang="uk-UA" dirty="0" smtClean="0">
              <a:latin typeface="Georgia" pitchFamily="18" charset="0"/>
            </a:rPr>
            <a:t>ЗАГАЛЬНА ЕРУДИЦІЯ</a:t>
          </a:r>
          <a:endParaRPr lang="ru-RU" dirty="0">
            <a:latin typeface="Georgia" pitchFamily="18" charset="0"/>
          </a:endParaRPr>
        </a:p>
      </dgm:t>
    </dgm:pt>
    <dgm:pt modelId="{C72979AE-97C5-4AB3-BA09-41D7AF93CB46}" type="parTrans" cxnId="{BEFB1AB6-266E-4FB6-B5FB-62B9CC5F564E}">
      <dgm:prSet/>
      <dgm:spPr/>
      <dgm:t>
        <a:bodyPr/>
        <a:lstStyle/>
        <a:p>
          <a:endParaRPr lang="ru-RU"/>
        </a:p>
      </dgm:t>
    </dgm:pt>
    <dgm:pt modelId="{D1F79C61-3D25-4374-830F-B5EF4526A229}" type="sibTrans" cxnId="{BEFB1AB6-266E-4FB6-B5FB-62B9CC5F564E}">
      <dgm:prSet/>
      <dgm:spPr/>
      <dgm:t>
        <a:bodyPr/>
        <a:lstStyle/>
        <a:p>
          <a:endParaRPr lang="ru-RU"/>
        </a:p>
      </dgm:t>
    </dgm:pt>
    <dgm:pt modelId="{9D49B1CA-8C02-47DF-9A75-41D254D27A18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dirty="0" smtClean="0">
              <a:latin typeface="Georgia" pitchFamily="18" charset="0"/>
            </a:rPr>
            <a:t>ПИТАННЯ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dirty="0" smtClean="0">
              <a:latin typeface="Georgia" pitchFamily="18" charset="0"/>
            </a:rPr>
            <a:t>ЗА НАВЧАЛЬНИМИ ПРЕДМЕТАМИ</a:t>
          </a:r>
          <a:endParaRPr lang="ru-RU" dirty="0">
            <a:latin typeface="Georgia" pitchFamily="18" charset="0"/>
          </a:endParaRPr>
        </a:p>
      </dgm:t>
    </dgm:pt>
    <dgm:pt modelId="{16788557-C997-44F8-86B4-B1760DDC8789}" type="parTrans" cxnId="{B1C89492-9CF5-461F-ACDA-717009B9E6FF}">
      <dgm:prSet/>
      <dgm:spPr/>
      <dgm:t>
        <a:bodyPr/>
        <a:lstStyle/>
        <a:p>
          <a:endParaRPr lang="ru-RU"/>
        </a:p>
      </dgm:t>
    </dgm:pt>
    <dgm:pt modelId="{270110F3-1996-4342-848E-3EE481C78335}" type="sibTrans" cxnId="{B1C89492-9CF5-461F-ACDA-717009B9E6FF}">
      <dgm:prSet/>
      <dgm:spPr/>
      <dgm:t>
        <a:bodyPr/>
        <a:lstStyle/>
        <a:p>
          <a:endParaRPr lang="ru-RU"/>
        </a:p>
      </dgm:t>
    </dgm:pt>
    <dgm:pt modelId="{27748563-39F1-46B1-821D-FD56BD9E3E70}" type="pres">
      <dgm:prSet presAssocID="{579A8D04-1493-40B6-A802-42D018DB4F7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22861E-0C04-420C-B781-55A61E712EBA}" type="pres">
      <dgm:prSet presAssocID="{579A8D04-1493-40B6-A802-42D018DB4F7C}" presName="diamond" presStyleLbl="bgShp" presStyleIdx="0" presStyleCnt="1"/>
      <dgm:spPr/>
    </dgm:pt>
    <dgm:pt modelId="{9BD655E2-A0FE-4C7E-9CE2-46B46A54F4D5}" type="pres">
      <dgm:prSet presAssocID="{579A8D04-1493-40B6-A802-42D018DB4F7C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1821D-8F40-4F8F-89A6-C471665525E1}" type="pres">
      <dgm:prSet presAssocID="{579A8D04-1493-40B6-A802-42D018DB4F7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28660-F69F-4C24-99E3-8D35F5FF8C48}" type="pres">
      <dgm:prSet presAssocID="{579A8D04-1493-40B6-A802-42D018DB4F7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A48FF4-36A3-4CC0-AB41-B42A97D81726}" type="pres">
      <dgm:prSet presAssocID="{579A8D04-1493-40B6-A802-42D018DB4F7C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EC0973-473B-4000-A29E-F7AE2669376D}" type="presOf" srcId="{171E8E34-9CD3-4323-A919-9867DEA5A1E4}" destId="{E211821D-8F40-4F8F-89A6-C471665525E1}" srcOrd="0" destOrd="0" presId="urn:microsoft.com/office/officeart/2005/8/layout/matrix3"/>
    <dgm:cxn modelId="{62002AC3-D706-4B52-88F9-BADB429EDC2C}" type="presOf" srcId="{22546D94-94BD-4A8F-B670-1F520F266D90}" destId="{77728660-F69F-4C24-99E3-8D35F5FF8C48}" srcOrd="0" destOrd="0" presId="urn:microsoft.com/office/officeart/2005/8/layout/matrix3"/>
    <dgm:cxn modelId="{70DF4A2A-C1C2-4755-BAF4-3D4A6F91D03A}" type="presOf" srcId="{9D49B1CA-8C02-47DF-9A75-41D254D27A18}" destId="{32A48FF4-36A3-4CC0-AB41-B42A97D81726}" srcOrd="0" destOrd="0" presId="urn:microsoft.com/office/officeart/2005/8/layout/matrix3"/>
    <dgm:cxn modelId="{216263D5-DF4B-4A67-9503-191C7B519E1C}" srcId="{579A8D04-1493-40B6-A802-42D018DB4F7C}" destId="{D6D3CEF5-C62B-4FAB-A792-C02053B43C73}" srcOrd="0" destOrd="0" parTransId="{1B0229DF-7DD1-49AA-B454-DE125A983D29}" sibTransId="{1BD637D9-480F-41BE-9776-27C1DAFFE30D}"/>
    <dgm:cxn modelId="{BE4C639D-1F50-4B19-B65A-BE9F09282C65}" srcId="{579A8D04-1493-40B6-A802-42D018DB4F7C}" destId="{171E8E34-9CD3-4323-A919-9867DEA5A1E4}" srcOrd="1" destOrd="0" parTransId="{9A47977C-372C-4EEE-9758-01D3951D173F}" sibTransId="{0A4E7CE8-97FD-4276-A883-68F8F189D36A}"/>
    <dgm:cxn modelId="{BEFB1AB6-266E-4FB6-B5FB-62B9CC5F564E}" srcId="{579A8D04-1493-40B6-A802-42D018DB4F7C}" destId="{22546D94-94BD-4A8F-B670-1F520F266D90}" srcOrd="2" destOrd="0" parTransId="{C72979AE-97C5-4AB3-BA09-41D7AF93CB46}" sibTransId="{D1F79C61-3D25-4374-830F-B5EF4526A229}"/>
    <dgm:cxn modelId="{2D2B6699-CF5E-4BE6-8854-B89ACFB43853}" type="presOf" srcId="{D6D3CEF5-C62B-4FAB-A792-C02053B43C73}" destId="{9BD655E2-A0FE-4C7E-9CE2-46B46A54F4D5}" srcOrd="0" destOrd="0" presId="urn:microsoft.com/office/officeart/2005/8/layout/matrix3"/>
    <dgm:cxn modelId="{B1C89492-9CF5-461F-ACDA-717009B9E6FF}" srcId="{579A8D04-1493-40B6-A802-42D018DB4F7C}" destId="{9D49B1CA-8C02-47DF-9A75-41D254D27A18}" srcOrd="3" destOrd="0" parTransId="{16788557-C997-44F8-86B4-B1760DDC8789}" sibTransId="{270110F3-1996-4342-848E-3EE481C78335}"/>
    <dgm:cxn modelId="{93F23CE1-521C-46F1-8E0D-3B48D9AC1E1D}" type="presOf" srcId="{579A8D04-1493-40B6-A802-42D018DB4F7C}" destId="{27748563-39F1-46B1-821D-FD56BD9E3E70}" srcOrd="0" destOrd="0" presId="urn:microsoft.com/office/officeart/2005/8/layout/matrix3"/>
    <dgm:cxn modelId="{CF01184A-7A62-4EB2-8252-21F3A8D2578A}" type="presParOf" srcId="{27748563-39F1-46B1-821D-FD56BD9E3E70}" destId="{E022861E-0C04-420C-B781-55A61E712EBA}" srcOrd="0" destOrd="0" presId="urn:microsoft.com/office/officeart/2005/8/layout/matrix3"/>
    <dgm:cxn modelId="{5C46BA01-426C-47F5-BAB9-B901599A8B7D}" type="presParOf" srcId="{27748563-39F1-46B1-821D-FD56BD9E3E70}" destId="{9BD655E2-A0FE-4C7E-9CE2-46B46A54F4D5}" srcOrd="1" destOrd="0" presId="urn:microsoft.com/office/officeart/2005/8/layout/matrix3"/>
    <dgm:cxn modelId="{390347B4-F304-4E29-A5D7-A60C799AA251}" type="presParOf" srcId="{27748563-39F1-46B1-821D-FD56BD9E3E70}" destId="{E211821D-8F40-4F8F-89A6-C471665525E1}" srcOrd="2" destOrd="0" presId="urn:microsoft.com/office/officeart/2005/8/layout/matrix3"/>
    <dgm:cxn modelId="{97D427A8-4FE4-4270-85F4-35D524B2C182}" type="presParOf" srcId="{27748563-39F1-46B1-821D-FD56BD9E3E70}" destId="{77728660-F69F-4C24-99E3-8D35F5FF8C48}" srcOrd="3" destOrd="0" presId="urn:microsoft.com/office/officeart/2005/8/layout/matrix3"/>
    <dgm:cxn modelId="{3B03470E-41DE-434D-A011-08C7FA15D8EE}" type="presParOf" srcId="{27748563-39F1-46B1-821D-FD56BD9E3E70}" destId="{32A48FF4-36A3-4CC0-AB41-B42A97D8172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D183D7-2640-46B6-ADD2-C4D02ADD8D2A}">
      <dsp:nvSpPr>
        <dsp:cNvPr id="0" name=""/>
        <dsp:cNvSpPr/>
      </dsp:nvSpPr>
      <dsp:spPr>
        <a:xfrm rot="5400000">
          <a:off x="-239034" y="239273"/>
          <a:ext cx="1593563" cy="111549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 </a:t>
          </a:r>
          <a:endParaRPr lang="ru-RU" sz="3100" kern="1200" dirty="0"/>
        </a:p>
      </dsp:txBody>
      <dsp:txXfrm rot="5400000">
        <a:off x="-239034" y="239273"/>
        <a:ext cx="1593563" cy="1115494"/>
      </dsp:txXfrm>
    </dsp:sp>
    <dsp:sp modelId="{21D69385-828F-4DEC-8D46-D5E605D7D0D9}">
      <dsp:nvSpPr>
        <dsp:cNvPr id="0" name=""/>
        <dsp:cNvSpPr/>
      </dsp:nvSpPr>
      <dsp:spPr>
        <a:xfrm rot="5400000">
          <a:off x="4252307" y="-3136573"/>
          <a:ext cx="1035816" cy="73094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u="sng" kern="1200" dirty="0" err="1" smtClean="0">
              <a:latin typeface="Georgia" pitchFamily="18" charset="0"/>
            </a:rPr>
            <a:t>Портфоліо</a:t>
          </a:r>
          <a:r>
            <a:rPr lang="uk-UA" sz="1600" b="1" u="sng" kern="1200" dirty="0" smtClean="0">
              <a:latin typeface="Georgia" pitchFamily="18" charset="0"/>
            </a:rPr>
            <a:t> </a:t>
          </a:r>
          <a:r>
            <a:rPr lang="uk-UA" sz="1600" kern="1200" dirty="0" smtClean="0">
              <a:latin typeface="Georgia" pitchFamily="18" charset="0"/>
            </a:rPr>
            <a:t>(</a:t>
          </a:r>
          <a:r>
            <a:rPr lang="uk-UA" sz="1600" b="1" kern="1200" dirty="0" smtClean="0">
              <a:latin typeface="Georgia" pitchFamily="18" charset="0"/>
            </a:rPr>
            <a:t>03.03.2015 – 05.03.2015)</a:t>
          </a:r>
          <a:endParaRPr lang="ru-RU" sz="1600" kern="1200" dirty="0">
            <a:latin typeface="Georgia" pitchFamily="18" charset="0"/>
          </a:endParaRPr>
        </a:p>
      </dsp:txBody>
      <dsp:txXfrm rot="5400000">
        <a:off x="4252307" y="-3136573"/>
        <a:ext cx="1035816" cy="7309441"/>
      </dsp:txXfrm>
    </dsp:sp>
    <dsp:sp modelId="{71C0EACC-3F24-49F4-9511-DCCF2DCE88FD}">
      <dsp:nvSpPr>
        <dsp:cNvPr id="0" name=""/>
        <dsp:cNvSpPr/>
      </dsp:nvSpPr>
      <dsp:spPr>
        <a:xfrm rot="5400000">
          <a:off x="-239034" y="1638496"/>
          <a:ext cx="1593563" cy="1115494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 </a:t>
          </a:r>
          <a:endParaRPr lang="ru-RU" sz="3100" kern="1200" dirty="0"/>
        </a:p>
      </dsp:txBody>
      <dsp:txXfrm rot="5400000">
        <a:off x="-239034" y="1638496"/>
        <a:ext cx="1593563" cy="1115494"/>
      </dsp:txXfrm>
    </dsp:sp>
    <dsp:sp modelId="{5C0F31CC-B073-4994-8A1B-4B2369FA5601}">
      <dsp:nvSpPr>
        <dsp:cNvPr id="0" name=""/>
        <dsp:cNvSpPr/>
      </dsp:nvSpPr>
      <dsp:spPr>
        <a:xfrm rot="5400000">
          <a:off x="4252307" y="-1737350"/>
          <a:ext cx="1035816" cy="73094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u="sng" kern="1200" dirty="0" smtClean="0">
              <a:latin typeface="Georgia" pitchFamily="18" charset="0"/>
            </a:rPr>
            <a:t>Тестування</a:t>
          </a:r>
          <a:r>
            <a:rPr lang="uk-UA" sz="1600" kern="1200" dirty="0" smtClean="0">
              <a:latin typeface="Georgia" pitchFamily="18" charset="0"/>
            </a:rPr>
            <a:t> </a:t>
          </a:r>
          <a:r>
            <a:rPr lang="uk-UA" sz="1600" b="1" kern="1200" dirty="0" smtClean="0">
              <a:latin typeface="Georgia" pitchFamily="18" charset="0"/>
            </a:rPr>
            <a:t>(11.03.2015), ХЗОШ № 5.</a:t>
          </a:r>
          <a:endParaRPr lang="ru-RU" sz="1600" b="1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Georgia" pitchFamily="18" charset="0"/>
            </a:rPr>
            <a:t>Підбиття підсумків 2-х турів – </a:t>
          </a:r>
          <a:r>
            <a:rPr lang="uk-UA" sz="1600" b="1" kern="1200" dirty="0" smtClean="0">
              <a:latin typeface="Georgia" pitchFamily="18" charset="0"/>
            </a:rPr>
            <a:t>13.03.2015</a:t>
          </a:r>
          <a:r>
            <a:rPr lang="uk-UA" sz="1600" kern="1200" dirty="0" smtClean="0">
              <a:latin typeface="Georgia" pitchFamily="18" charset="0"/>
            </a:rPr>
            <a:t>, НМПЦ</a:t>
          </a:r>
          <a:endParaRPr lang="ru-RU" sz="1600" kern="1200" dirty="0">
            <a:latin typeface="Georgia" pitchFamily="18" charset="0"/>
          </a:endParaRPr>
        </a:p>
      </dsp:txBody>
      <dsp:txXfrm rot="5400000">
        <a:off x="4252307" y="-1737350"/>
        <a:ext cx="1035816" cy="7309441"/>
      </dsp:txXfrm>
    </dsp:sp>
    <dsp:sp modelId="{C55E250A-7F84-4019-9887-5BF049EBD8EE}">
      <dsp:nvSpPr>
        <dsp:cNvPr id="0" name=""/>
        <dsp:cNvSpPr/>
      </dsp:nvSpPr>
      <dsp:spPr>
        <a:xfrm rot="5400000">
          <a:off x="-239034" y="3037719"/>
          <a:ext cx="1593563" cy="1115494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 </a:t>
          </a:r>
          <a:endParaRPr lang="ru-RU" sz="3100" kern="1200" dirty="0"/>
        </a:p>
      </dsp:txBody>
      <dsp:txXfrm rot="5400000">
        <a:off x="-239034" y="3037719"/>
        <a:ext cx="1593563" cy="1115494"/>
      </dsp:txXfrm>
    </dsp:sp>
    <dsp:sp modelId="{67E0CA4E-5140-47FC-8814-2DF8C47FD049}">
      <dsp:nvSpPr>
        <dsp:cNvPr id="0" name=""/>
        <dsp:cNvSpPr/>
      </dsp:nvSpPr>
      <dsp:spPr>
        <a:xfrm rot="5400000">
          <a:off x="4252307" y="-338127"/>
          <a:ext cx="1035816" cy="73094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u="sng" kern="1200" dirty="0" smtClean="0">
              <a:latin typeface="Georgia" pitchFamily="18" charset="0"/>
            </a:rPr>
            <a:t>Творча </a:t>
          </a:r>
          <a:r>
            <a:rPr lang="uk-UA" sz="1600" b="1" u="sng" kern="1200" dirty="0" err="1" smtClean="0">
              <a:latin typeface="Georgia" pitchFamily="18" charset="0"/>
            </a:rPr>
            <a:t>самопрезентація</a:t>
          </a:r>
          <a:r>
            <a:rPr lang="uk-UA" sz="1600" b="1" u="sng" kern="1200" dirty="0" smtClean="0">
              <a:latin typeface="Georgia" pitchFamily="18" charset="0"/>
            </a:rPr>
            <a:t> та інтелектуальний турнір </a:t>
          </a:r>
          <a:r>
            <a:rPr lang="uk-UA" sz="1600" b="1" kern="1200" dirty="0" smtClean="0">
              <a:latin typeface="Georgia" pitchFamily="18" charset="0"/>
            </a:rPr>
            <a:t>(20.03.2015), ХЗОШ № 151.</a:t>
          </a:r>
          <a:endParaRPr lang="ru-RU" sz="1600" b="1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Georgia" pitchFamily="18" charset="0"/>
            </a:rPr>
            <a:t>Підбиття підсумків – </a:t>
          </a:r>
          <a:r>
            <a:rPr lang="uk-UA" sz="1600" b="1" kern="1200" dirty="0" smtClean="0">
              <a:latin typeface="Georgia" pitchFamily="18" charset="0"/>
            </a:rPr>
            <a:t>23.03.2015</a:t>
          </a:r>
          <a:r>
            <a:rPr lang="uk-UA" sz="1600" kern="1200" dirty="0" smtClean="0">
              <a:latin typeface="Georgia" pitchFamily="18" charset="0"/>
            </a:rPr>
            <a:t>, НМПЦ</a:t>
          </a:r>
          <a:endParaRPr lang="ru-RU" sz="1600" kern="1200" dirty="0">
            <a:latin typeface="Georgia" pitchFamily="18" charset="0"/>
          </a:endParaRPr>
        </a:p>
      </dsp:txBody>
      <dsp:txXfrm rot="5400000">
        <a:off x="4252307" y="-338127"/>
        <a:ext cx="1035816" cy="73094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22861E-0C04-420C-B781-55A61E712EBA}">
      <dsp:nvSpPr>
        <dsp:cNvPr id="0" name=""/>
        <dsp:cNvSpPr/>
      </dsp:nvSpPr>
      <dsp:spPr>
        <a:xfrm>
          <a:off x="864096" y="0"/>
          <a:ext cx="5328591" cy="5328591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D655E2-A0FE-4C7E-9CE2-46B46A54F4D5}">
      <dsp:nvSpPr>
        <dsp:cNvPr id="0" name=""/>
        <dsp:cNvSpPr/>
      </dsp:nvSpPr>
      <dsp:spPr>
        <a:xfrm>
          <a:off x="1370312" y="506216"/>
          <a:ext cx="2078150" cy="20781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latin typeface="Georgia" pitchFamily="18" charset="0"/>
            </a:rPr>
            <a:t>ХАРКІВЩИНО-ЗНАВСТВО</a:t>
          </a:r>
          <a:endParaRPr lang="ru-RU" sz="1600" kern="1200" dirty="0">
            <a:latin typeface="Georgia" pitchFamily="18" charset="0"/>
          </a:endParaRPr>
        </a:p>
      </dsp:txBody>
      <dsp:txXfrm>
        <a:off x="1370312" y="506216"/>
        <a:ext cx="2078150" cy="2078150"/>
      </dsp:txXfrm>
    </dsp:sp>
    <dsp:sp modelId="{E211821D-8F40-4F8F-89A6-C471665525E1}">
      <dsp:nvSpPr>
        <dsp:cNvPr id="0" name=""/>
        <dsp:cNvSpPr/>
      </dsp:nvSpPr>
      <dsp:spPr>
        <a:xfrm>
          <a:off x="3608320" y="506216"/>
          <a:ext cx="2078150" cy="20781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kern="1200" dirty="0" smtClean="0">
              <a:latin typeface="Georgia" pitchFamily="18" charset="0"/>
            </a:rPr>
            <a:t>ПИТАННЯ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kern="1200" dirty="0" smtClean="0">
              <a:latin typeface="Georgia" pitchFamily="18" charset="0"/>
            </a:rPr>
            <a:t>ЗА НОМІНАЦІЯМИ</a:t>
          </a:r>
          <a:endParaRPr lang="ru-RU" sz="1600" kern="1200" dirty="0">
            <a:latin typeface="Georgia" pitchFamily="18" charset="0"/>
          </a:endParaRPr>
        </a:p>
      </dsp:txBody>
      <dsp:txXfrm>
        <a:off x="3608320" y="506216"/>
        <a:ext cx="2078150" cy="2078150"/>
      </dsp:txXfrm>
    </dsp:sp>
    <dsp:sp modelId="{77728660-F69F-4C24-99E3-8D35F5FF8C48}">
      <dsp:nvSpPr>
        <dsp:cNvPr id="0" name=""/>
        <dsp:cNvSpPr/>
      </dsp:nvSpPr>
      <dsp:spPr>
        <a:xfrm>
          <a:off x="1370312" y="2744224"/>
          <a:ext cx="2078150" cy="20781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latin typeface="Georgia" pitchFamily="18" charset="0"/>
            </a:rPr>
            <a:t>ЗАГАЛЬНА ЕРУДИЦІЯ</a:t>
          </a:r>
          <a:endParaRPr lang="ru-RU" sz="1600" kern="1200" dirty="0">
            <a:latin typeface="Georgia" pitchFamily="18" charset="0"/>
          </a:endParaRPr>
        </a:p>
      </dsp:txBody>
      <dsp:txXfrm>
        <a:off x="1370312" y="2744224"/>
        <a:ext cx="2078150" cy="2078150"/>
      </dsp:txXfrm>
    </dsp:sp>
    <dsp:sp modelId="{32A48FF4-36A3-4CC0-AB41-B42A97D81726}">
      <dsp:nvSpPr>
        <dsp:cNvPr id="0" name=""/>
        <dsp:cNvSpPr/>
      </dsp:nvSpPr>
      <dsp:spPr>
        <a:xfrm>
          <a:off x="3608320" y="2744224"/>
          <a:ext cx="2078150" cy="20781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kern="1200" dirty="0" smtClean="0">
              <a:latin typeface="Georgia" pitchFamily="18" charset="0"/>
            </a:rPr>
            <a:t>ПИТАННЯ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kern="1200" dirty="0" smtClean="0">
              <a:latin typeface="Georgia" pitchFamily="18" charset="0"/>
            </a:rPr>
            <a:t>ЗА НАВЧАЛЬНИМИ ПРЕДМЕТАМИ</a:t>
          </a:r>
          <a:endParaRPr lang="ru-RU" sz="1600" kern="1200" dirty="0">
            <a:latin typeface="Georgia" pitchFamily="18" charset="0"/>
          </a:endParaRPr>
        </a:p>
      </dsp:txBody>
      <dsp:txXfrm>
        <a:off x="3608320" y="2744224"/>
        <a:ext cx="2078150" cy="2078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E93CD-F9BA-4133-9DCE-AA4B05FE151B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20988-D87C-4E1D-BFC2-0B8DE8A78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C26BF-8532-4DB1-AD07-964E58DC935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EA1E0-D5D4-41FA-96E0-CC0A3F6433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805264"/>
            <a:ext cx="7632848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Georgia" pitchFamily="18" charset="0"/>
              </a:rPr>
              <a:t>ОСОБЛИВОСТ</a:t>
            </a:r>
            <a:r>
              <a:rPr lang="uk-UA" sz="2400" b="1" dirty="0" smtClean="0">
                <a:solidFill>
                  <a:srgbClr val="C00000"/>
                </a:solidFill>
                <a:latin typeface="Georgia" pitchFamily="18" charset="0"/>
              </a:rPr>
              <a:t>І ПРОВЕДЕННЯ </a:t>
            </a:r>
            <a:br>
              <a:rPr lang="uk-UA" sz="24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uk-UA" sz="2400" b="1" dirty="0" smtClean="0">
                <a:solidFill>
                  <a:srgbClr val="C00000"/>
                </a:solidFill>
                <a:latin typeface="Georgia" pitchFamily="18" charset="0"/>
              </a:rPr>
              <a:t>МІСЬКОГО КОНКУРСУ “УЧЕНЬ РОКУ - 2015”</a:t>
            </a:r>
            <a:endParaRPr lang="ru-RU" sz="24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6516216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uk-UA" dirty="0" smtClean="0">
                <a:solidFill>
                  <a:srgbClr val="FFFF00"/>
                </a:solidFill>
                <a:latin typeface="Georgia" pitchFamily="18" charset="0"/>
              </a:rPr>
              <a:t>КОНТРОЛЬНА РОБОТА</a:t>
            </a:r>
            <a:endParaRPr lang="ru-RU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340768"/>
          <a:ext cx="705678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008955" y="0"/>
            <a:ext cx="2135045" cy="1844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FFFF00"/>
                </a:solidFill>
                <a:latin typeface="Georgia" pitchFamily="18" charset="0"/>
              </a:rPr>
              <a:t>КОНКУРС “ОСОБИСТІСТЬ”</a:t>
            </a:r>
            <a:endParaRPr lang="ru-RU" sz="3600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8640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 хвилин = 5 особистостей = 5 балів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99592" y="3092962"/>
            <a:ext cx="1069851" cy="1188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79712" y="5109186"/>
            <a:ext cx="1069851" cy="1188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39952" y="4245090"/>
            <a:ext cx="1069851" cy="1188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28184" y="4965170"/>
            <a:ext cx="1069851" cy="1188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639541" y="3068960"/>
            <a:ext cx="1026646" cy="114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G:\ФОТО ТА ПРЕЗЕНТАЦЫЪ\103287941_10538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75856" y="1772816"/>
            <a:ext cx="2498080" cy="1559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Georgia" pitchFamily="18" charset="0"/>
              </a:rPr>
              <a:t>КОНКУРС “ТЕМА”</a:t>
            </a:r>
            <a:endParaRPr lang="ru-RU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11560" y="2050395"/>
            <a:ext cx="8086591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КРИТЕРІЇ ОЦІНЮВАННЯ: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ступінь розкриття теми висловлювання,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належна аргументація,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висловлення чіткої авторської позиції,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культура мовлення,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оригінальність виступу.</a:t>
            </a:r>
            <a:endParaRPr kumimoji="0" lang="uk-UA" sz="28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eorgia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59950" y="4293096"/>
            <a:ext cx="3295224" cy="20768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08912" cy="1296144"/>
          </a:xfrm>
        </p:spPr>
        <p:txBody>
          <a:bodyPr>
            <a:normAutofit fontScale="90000"/>
          </a:bodyPr>
          <a:lstStyle/>
          <a:p>
            <a:pPr lvl="0"/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САМОПРЕЗЕНТАЦІЯ </a:t>
            </a:r>
            <a:b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r>
              <a:rPr lang="uk-UA" sz="3600" dirty="0" smtClean="0">
                <a:solidFill>
                  <a:srgbClr val="FFFF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«ФОРМУЛА УСПІХУ». </a:t>
            </a:r>
            <a:br>
              <a:rPr lang="uk-UA" sz="3600" dirty="0" smtClean="0">
                <a:solidFill>
                  <a:srgbClr val="FFFF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9552" y="1567825"/>
            <a:ext cx="698477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/>
                <a:ea typeface="Calibri" pitchFamily="34" charset="0"/>
                <a:cs typeface="Times New Roman"/>
              </a:rPr>
              <a:t>Критерії оцінювання</a:t>
            </a:r>
            <a:r>
              <a:rPr lang="he-IL" b="1" dirty="0" smtClean="0">
                <a:solidFill>
                  <a:srgbClr val="FFFF00"/>
                </a:solidFill>
                <a:latin typeface="Times New Roman"/>
                <a:ea typeface="Calibri" pitchFamily="34" charset="0"/>
                <a:cs typeface="Times New Roman"/>
              </a:rPr>
              <a:t> </a:t>
            </a:r>
            <a:r>
              <a:rPr lang="he-IL" sz="1600" b="1" dirty="0" smtClean="0">
                <a:solidFill>
                  <a:srgbClr val="FFFF00"/>
                </a:solidFill>
                <a:latin typeface="Times New Roman"/>
                <a:ea typeface="Calibri" pitchFamily="34" charset="0"/>
                <a:cs typeface="Times New Roman"/>
              </a:rPr>
              <a:t>׃</a:t>
            </a:r>
            <a:endParaRPr kumimoji="0" lang="uk-UA" sz="1600" b="1" i="0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/>
              <a:ea typeface="Calibri" pitchFamily="34" charset="0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представлення своїх досягнень у певному напрямі діяльності,</a:t>
            </a: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логічність та аргументованість представлення себе                          як особистості,</a:t>
            </a: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культура мовлення,</a:t>
            </a: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розкриття теми «Формула успіху»,</a:t>
            </a: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оригінальність самопрезентації.</a:t>
            </a:r>
            <a:endParaRPr lang="ru-RU" sz="1600" b="1" dirty="0" smtClean="0">
              <a:solidFill>
                <a:schemeClr val="bg1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600" b="1" dirty="0" smtClean="0">
              <a:solidFill>
                <a:srgbClr val="FFFF00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7944" y="5589240"/>
            <a:ext cx="3449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Georgia" pitchFamily="18" charset="0"/>
              </a:rPr>
              <a:t>Регламент виступу – 5 хвилин</a:t>
            </a:r>
            <a:endParaRPr lang="ru-RU" dirty="0">
              <a:solidFill>
                <a:srgbClr val="FFFF00"/>
              </a:solidFill>
              <a:latin typeface="Georgia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10282" y="2132856"/>
            <a:ext cx="2033718" cy="2711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08912" cy="360040"/>
          </a:xfrm>
        </p:spPr>
        <p:txBody>
          <a:bodyPr>
            <a:normAutofit fontScale="90000"/>
          </a:bodyPr>
          <a:lstStyle/>
          <a:p>
            <a:pPr lvl="0"/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САМОПРЕЗЕНТАЦІЯ </a:t>
            </a:r>
            <a:b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r>
              <a:rPr lang="uk-UA" sz="3600" dirty="0" smtClean="0">
                <a:solidFill>
                  <a:srgbClr val="FFFF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«ТРАЄКТОРІЯ  УСПІХУ»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5589240"/>
            <a:ext cx="3449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Georgia" pitchFamily="18" charset="0"/>
              </a:rPr>
              <a:t>Регламент виступу – 5 хвилин</a:t>
            </a:r>
            <a:endParaRPr lang="ru-RU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7504" y="1667272"/>
            <a:ext cx="6336704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b="1" u="sng" dirty="0" smtClean="0">
                <a:solidFill>
                  <a:srgbClr val="FFFF00"/>
                </a:solidFill>
                <a:latin typeface="Times New Roman"/>
                <a:ea typeface="Calibri" pitchFamily="34" charset="0"/>
                <a:cs typeface="Times New Roman"/>
              </a:rPr>
              <a:t>Критерії оцінювання</a:t>
            </a:r>
            <a:r>
              <a:rPr lang="he-IL" b="1" dirty="0" smtClean="0">
                <a:solidFill>
                  <a:srgbClr val="FFFF00"/>
                </a:solidFill>
                <a:latin typeface="Times New Roman"/>
                <a:ea typeface="Calibri" pitchFamily="34" charset="0"/>
                <a:cs typeface="Times New Roman"/>
              </a:rPr>
              <a:t> ׃</a:t>
            </a:r>
            <a:endParaRPr lang="uk-UA" b="1" dirty="0" smtClean="0">
              <a:solidFill>
                <a:srgbClr val="FFFF00"/>
              </a:solidFill>
              <a:latin typeface="Times New Roman"/>
              <a:ea typeface="Calibri" pitchFamily="34" charset="0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представлення своїх досягнень у певному напрямі діяльності,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демонстрація  практичних умінь та навичок,</a:t>
            </a:r>
            <a:endParaRPr lang="ru-RU" sz="1600" b="1" dirty="0" smtClean="0">
              <a:solidFill>
                <a:schemeClr val="bg1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культура презентації (цілісність виступу; доступність та наочність; культура мовлення; взаємодія                             з аудиторією),</a:t>
            </a:r>
            <a:endParaRPr lang="ru-RU" sz="1600" b="1" dirty="0" smtClean="0">
              <a:solidFill>
                <a:schemeClr val="bg1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оригінальність самопрезентації,</a:t>
            </a:r>
            <a:endParaRPr lang="ru-RU" sz="1600" b="1" dirty="0" smtClean="0">
              <a:solidFill>
                <a:schemeClr val="bg1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розкриття теми «Траєкторія успіху».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600" b="1" dirty="0" smtClean="0">
              <a:solidFill>
                <a:srgbClr val="FFFF00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16216" y="2204864"/>
            <a:ext cx="2431157" cy="24311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608" y="1196752"/>
            <a:ext cx="6984776" cy="360040"/>
          </a:xfrm>
        </p:spPr>
        <p:txBody>
          <a:bodyPr>
            <a:normAutofit fontScale="90000"/>
          </a:bodyPr>
          <a:lstStyle/>
          <a:p>
            <a:pPr lvl="0"/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САМОПРЕЗЕНТАЦІЯ </a:t>
            </a:r>
            <a:b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r>
              <a:rPr lang="uk-UA" sz="3600" dirty="0" smtClean="0">
                <a:solidFill>
                  <a:srgbClr val="FFFF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КРОК ДО ЗІРОК</a:t>
            </a:r>
            <a:r>
              <a:rPr lang="uk-UA" sz="3600" dirty="0" smtClean="0">
                <a:solidFill>
                  <a:srgbClr val="FFFF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5733256"/>
            <a:ext cx="3449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Georgia" pitchFamily="18" charset="0"/>
              </a:rPr>
              <a:t>Регламент виступу – 5 хвилин</a:t>
            </a:r>
            <a:endParaRPr lang="ru-RU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916832"/>
            <a:ext cx="67687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b="1" u="sng" dirty="0" smtClean="0">
                <a:solidFill>
                  <a:srgbClr val="FFFF00"/>
                </a:solidFill>
                <a:latin typeface="Times New Roman"/>
                <a:ea typeface="Calibri" pitchFamily="34" charset="0"/>
                <a:cs typeface="Times New Roman"/>
              </a:rPr>
              <a:t>Критерії оцінювання</a:t>
            </a:r>
            <a:r>
              <a:rPr lang="he-IL" b="1" dirty="0" smtClean="0">
                <a:solidFill>
                  <a:srgbClr val="FFFF00"/>
                </a:solidFill>
                <a:latin typeface="Times New Roman"/>
                <a:ea typeface="Calibri" pitchFamily="34" charset="0"/>
                <a:cs typeface="Times New Roman"/>
              </a:rPr>
              <a:t> ׃</a:t>
            </a:r>
            <a:endParaRPr lang="uk-UA" b="1" dirty="0" smtClean="0">
              <a:solidFill>
                <a:srgbClr val="FFFF00"/>
              </a:solidFill>
              <a:latin typeface="Times New Roman"/>
              <a:ea typeface="Calibri" pitchFamily="34" charset="0"/>
              <a:cs typeface="Times New Roman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представлення своїх досягнень у певному напрямі діяльності,</a:t>
            </a: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демонстрація  практичних умінь та навичок,</a:t>
            </a:r>
            <a:endParaRPr lang="ru-RU" sz="1600" b="1" dirty="0" smtClean="0">
              <a:solidFill>
                <a:schemeClr val="bg1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культура презентації (цілісність виступу; доступність та наочність; культура мовлення; взаємодія з аудиторією),</a:t>
            </a:r>
            <a:endParaRPr lang="ru-RU" sz="1600" b="1" dirty="0" smtClean="0">
              <a:solidFill>
                <a:schemeClr val="bg1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оригінальність самопрезентації,</a:t>
            </a:r>
            <a:endParaRPr lang="ru-RU" sz="1600" b="1" dirty="0" smtClean="0">
              <a:solidFill>
                <a:schemeClr val="bg1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600" b="1" dirty="0" smtClean="0">
                <a:solidFill>
                  <a:schemeClr val="bg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розкриття теми «Крок до зірок».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email"/>
          <a:srcRect t="-2545"/>
          <a:stretch>
            <a:fillRect/>
          </a:stretch>
        </p:blipFill>
        <p:spPr bwMode="auto">
          <a:xfrm>
            <a:off x="7020272" y="2132856"/>
            <a:ext cx="1944216" cy="29043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08912" cy="360040"/>
          </a:xfrm>
        </p:spPr>
        <p:txBody>
          <a:bodyPr>
            <a:normAutofit fontScale="90000"/>
          </a:bodyPr>
          <a:lstStyle/>
          <a:p>
            <a:pPr lvl="0"/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САМОПРЕЗЕНТАЦІЯ </a:t>
            </a:r>
            <a:b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r>
              <a:rPr lang="uk-UA" sz="3600" dirty="0" smtClean="0">
                <a:solidFill>
                  <a:srgbClr val="FFFF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ФАКТОР УСПІХУ</a:t>
            </a:r>
            <a:r>
              <a:rPr lang="uk-UA" sz="3600" dirty="0" smtClean="0">
                <a:solidFill>
                  <a:srgbClr val="FFFF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95536" y="1916832"/>
            <a:ext cx="5616624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представлення своїх досягнень у певному напрямі діяльності,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обґрунтованість проекту, актуальність ідеї,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чіткість, логічність та аргументованість матеріалів проекту,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наявність плану реалізації проекту,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результативність проекту,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практична цінність проекту, можливість реалізації,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оригінальність самопрезентації,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Times New Roman" pitchFamily="18" charset="0"/>
              </a:rPr>
              <a:t>розкриття теми «Ф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Times New Roman" pitchFamily="18" charset="0"/>
              </a:rPr>
              <a:t>актор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itchFamily="18" charset="0"/>
                <a:ea typeface="Times New Roman" pitchFamily="18" charset="0"/>
              </a:rPr>
              <a:t> успіху».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8064" y="6093296"/>
            <a:ext cx="3449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Georgia" pitchFamily="18" charset="0"/>
              </a:rPr>
              <a:t>Регламент виступу – 5 хвилин</a:t>
            </a:r>
            <a:endParaRPr lang="ru-RU" dirty="0">
              <a:solidFill>
                <a:srgbClr val="FFFF00"/>
              </a:solidFill>
              <a:latin typeface="Georgia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76590" y="2276872"/>
            <a:ext cx="3073263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67544" y="1556792"/>
            <a:ext cx="25234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b="1" u="sng" dirty="0" smtClean="0">
                <a:solidFill>
                  <a:srgbClr val="FFFF00"/>
                </a:solidFill>
                <a:latin typeface="Times New Roman"/>
                <a:ea typeface="Calibri" pitchFamily="34" charset="0"/>
                <a:cs typeface="Times New Roman"/>
              </a:rPr>
              <a:t>Критерії оцінювання</a:t>
            </a:r>
            <a:r>
              <a:rPr lang="he-IL" b="1" dirty="0" smtClean="0">
                <a:solidFill>
                  <a:srgbClr val="FFFF00"/>
                </a:solidFill>
                <a:latin typeface="Times New Roman"/>
                <a:ea typeface="Calibri" pitchFamily="34" charset="0"/>
                <a:cs typeface="Times New Roman"/>
              </a:rPr>
              <a:t> </a:t>
            </a:r>
            <a:r>
              <a:rPr lang="he-IL" sz="1600" b="1" dirty="0" smtClean="0">
                <a:solidFill>
                  <a:srgbClr val="FFFF00"/>
                </a:solidFill>
                <a:latin typeface="Times New Roman"/>
                <a:ea typeface="Calibri" pitchFamily="34" charset="0"/>
                <a:cs typeface="Times New Roman"/>
              </a:rPr>
              <a:t>׃</a:t>
            </a:r>
            <a:endParaRPr lang="uk-UA" sz="1600" b="1" dirty="0" smtClean="0">
              <a:solidFill>
                <a:srgbClr val="FFFF00"/>
              </a:solidFill>
              <a:latin typeface="Times New Roman"/>
              <a:ea typeface="Calibri" pitchFamily="34" charset="0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20880" cy="11430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FFFF00"/>
                </a:solidFill>
                <a:latin typeface="Georgia" pitchFamily="18" charset="0"/>
              </a:rPr>
              <a:t>ГРАФІК ПОДАЧІ ДОКУМЕНТІВ </a:t>
            </a:r>
            <a:br>
              <a:rPr lang="uk-UA" sz="2400" b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dirty="0" smtClean="0">
                <a:solidFill>
                  <a:srgbClr val="FFFF00"/>
                </a:solidFill>
                <a:latin typeface="Georgia" pitchFamily="18" charset="0"/>
              </a:rPr>
              <a:t>ДЛЯ УЧАСТІ В КОНКУРСІ</a:t>
            </a:r>
            <a:endParaRPr lang="ru-RU" sz="24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844823"/>
          <a:ext cx="7776864" cy="273630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827662"/>
                <a:gridCol w="3949202"/>
              </a:tblGrid>
              <a:tr h="5078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Дзержинський –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11.00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Московський –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14.30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3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Жовтневий –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11.30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Орджонікідзевський 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– 15.00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78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Київський –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12.00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Фрунзенський –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15.30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3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Комінтернівський –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12.30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Червонозаводський –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16.00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78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Ленінський –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14.00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Georgia" pitchFamily="18" charset="0"/>
                        </a:rPr>
                        <a:t>Міська </a:t>
                      </a:r>
                      <a:r>
                        <a:rPr lang="uk-UA" sz="1800" b="1" dirty="0">
                          <a:latin typeface="Georgia" pitchFamily="18" charset="0"/>
                        </a:rPr>
                        <a:t>мережа – 16.30</a:t>
                      </a:r>
                      <a:endParaRPr lang="ru-RU" sz="18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63888" y="4797152"/>
            <a:ext cx="1800200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3203848" y="141277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2 березня  2015 року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ГРАФІК ПРОВЕДЕННЯ КОНКУРСУ</a:t>
            </a:r>
            <a:endParaRPr lang="ru-RU" sz="28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772816"/>
          <a:ext cx="842493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496944" cy="1008112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БЕРЕЗНЯ СЛІД НАДАТИ </a:t>
            </a:r>
            <a:b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 ОРГКОМІТЕТУ:</a:t>
            </a:r>
            <a:r>
              <a:rPr lang="en-US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dirty="0" smtClean="0">
                <a:solidFill>
                  <a:srgbClr val="FFFF00"/>
                </a:solidFill>
                <a:latin typeface="Georgia" pitchFamily="18" charset="0"/>
              </a:rPr>
            </a:br>
            <a:endParaRPr lang="ru-RU" sz="2700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484784"/>
          <a:ext cx="8424936" cy="418618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80727"/>
                <a:gridCol w="4444209"/>
              </a:tblGrid>
              <a:tr h="5760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400" kern="1200" dirty="0" smtClean="0">
                          <a:latin typeface="Georgia" pitchFamily="18" charset="0"/>
                        </a:rPr>
                        <a:t>ДОКУМЕНТ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Georgia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ВИГЛЯД ДОКУМЕНТУ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185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uk-UA" sz="1600" kern="1200" dirty="0" smtClean="0">
                          <a:latin typeface="Georgia" pitchFamily="18" charset="0"/>
                        </a:rPr>
                        <a:t>заявка району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Georgia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>
                          <a:latin typeface="Georgia" pitchFamily="18" charset="0"/>
                        </a:rPr>
                        <a:t>електронний та друкований варіанти</a:t>
                      </a:r>
                      <a:endParaRPr lang="ru-RU" sz="1600" b="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анкета учасника Конкурсу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електронний та друкований варіанти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фотографія розміром 9*3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Georgia" pitchFamily="18" charset="0"/>
                        </a:rPr>
                        <a:t>електронний та друкований варіанти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лист-представлення управління освіти адміністрації району Харківської міської ради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друкований варіант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>
                          <a:latin typeface="Georgia" pitchFamily="18" charset="0"/>
                        </a:rPr>
                        <a:t>дипломи, сертифікати </a:t>
                      </a:r>
                      <a:r>
                        <a:rPr lang="ru-RU" sz="1600" kern="1200" dirty="0" smtClean="0">
                          <a:latin typeface="Georgia" pitchFamily="18" charset="0"/>
                        </a:rPr>
                        <a:t>конкурсанта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Georgia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>
                          <a:latin typeface="Georgia" pitchFamily="18" charset="0"/>
                        </a:rPr>
                        <a:t>копія документів </a:t>
                      </a:r>
                      <a:r>
                        <a:rPr lang="uk-UA" sz="1400" kern="1200" dirty="0" smtClean="0">
                          <a:latin typeface="Georgia" pitchFamily="18" charset="0"/>
                        </a:rPr>
                        <a:t>(у разі відсутності певного диплома – наказ або скриншот сторінки сайту,</a:t>
                      </a:r>
                      <a:r>
                        <a:rPr lang="uk-UA" sz="1400" kern="1200" baseline="0" dirty="0" smtClean="0">
                          <a:latin typeface="Georgia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baseline="0" dirty="0" smtClean="0">
                          <a:latin typeface="Georgia" pitchFamily="18" charset="0"/>
                        </a:rPr>
                        <a:t>де є вказівка на досягнення)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Georgia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>
                          <a:latin typeface="Georgia" pitchFamily="18" charset="0"/>
                        </a:rPr>
                        <a:t>есе на тему «Секрети успіху від…»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Georgia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>
                          <a:latin typeface="Georgia" pitchFamily="18" charset="0"/>
                        </a:rPr>
                        <a:t>електронний та друкований варіанти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23928" y="5805264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Georgia" pitchFamily="18" charset="0"/>
              </a:rPr>
              <a:t>Електронна адреса для електронних версій матеріалів – </a:t>
            </a:r>
            <a:r>
              <a:rPr lang="en-US" dirty="0" smtClean="0">
                <a:solidFill>
                  <a:srgbClr val="FFFF00"/>
                </a:solidFill>
                <a:latin typeface="Georgia" pitchFamily="18" charset="0"/>
              </a:rPr>
              <a:t>t.a.demkovich@mail.ru</a:t>
            </a:r>
            <a:endParaRPr lang="ru-RU" dirty="0">
              <a:solidFill>
                <a:srgbClr val="FFFF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СТРУКТУРА ПОРТФОЛІО</a:t>
            </a:r>
            <a:endParaRPr lang="ru-RU" sz="28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340767"/>
          <a:ext cx="8784976" cy="367115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71976"/>
                <a:gridCol w="6513000"/>
              </a:tblGrid>
              <a:tr h="66476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Georgia" pitchFamily="18" charset="0"/>
                        </a:rPr>
                        <a:t>НЕ ПРОШИВАТИ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Georgia" pitchFamily="18" charset="0"/>
                        </a:rPr>
                        <a:t>МАТЕРІАЛИ</a:t>
                      </a:r>
                      <a:r>
                        <a:rPr lang="uk-UA" baseline="0" dirty="0" smtClean="0">
                          <a:latin typeface="Georgia" pitchFamily="18" charset="0"/>
                        </a:rPr>
                        <a:t>  ПОРТФОЛІО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385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Georgia" pitchFamily="18" charset="0"/>
                        </a:rPr>
                        <a:t>заява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успішність </a:t>
                      </a:r>
                      <a:r>
                        <a:rPr lang="uk-UA" sz="1600" i="1" dirty="0" smtClean="0">
                          <a:latin typeface="Georgia" pitchFamily="18" charset="0"/>
                        </a:rPr>
                        <a:t>(сторінка з особової справи)</a:t>
                      </a:r>
                      <a:endParaRPr lang="ru-RU" sz="1600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85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Georgia" pitchFamily="18" charset="0"/>
                        </a:rPr>
                        <a:t>анкета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сертифікати, що засвідчують отримання стипендії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85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Georgia" pitchFamily="18" charset="0"/>
                        </a:rPr>
                        <a:t>лист представлення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інформація</a:t>
                      </a:r>
                      <a:r>
                        <a:rPr lang="uk-UA" sz="1600" baseline="0" dirty="0" smtClean="0">
                          <a:latin typeface="Georgia" pitchFamily="18" charset="0"/>
                        </a:rPr>
                        <a:t> про інтелектуальні досягнення </a:t>
                      </a:r>
                      <a:r>
                        <a:rPr lang="uk-UA" sz="1600" i="1" baseline="0" dirty="0" smtClean="0">
                          <a:latin typeface="Georgia" pitchFamily="18" charset="0"/>
                        </a:rPr>
                        <a:t>(за 3 навчальні роки)</a:t>
                      </a:r>
                      <a:endParaRPr lang="ru-RU" sz="1600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628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Georgia" pitchFamily="18" charset="0"/>
                        </a:rPr>
                        <a:t>есе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Georgia" pitchFamily="18" charset="0"/>
                        </a:rPr>
                        <a:t>інформація про досягнення відповідно до номінацій </a:t>
                      </a:r>
                      <a:r>
                        <a:rPr lang="uk-UA" sz="1600" i="1" dirty="0" smtClean="0">
                          <a:latin typeface="Georgia" pitchFamily="18" charset="0"/>
                        </a:rPr>
                        <a:t>(обов’язково з перекладом, якщо це дипломи міжнародних змагань</a:t>
                      </a:r>
                      <a:r>
                        <a:rPr lang="uk-UA" sz="1600" i="1" smtClean="0">
                          <a:latin typeface="Georgia" pitchFamily="18" charset="0"/>
                        </a:rPr>
                        <a:t>)</a:t>
                      </a:r>
                      <a:r>
                        <a:rPr lang="uk-UA" sz="1600" i="1" baseline="0" smtClean="0">
                          <a:latin typeface="Georgia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baseline="0" smtClean="0">
                          <a:latin typeface="Georgia" pitchFamily="18" charset="0"/>
                        </a:rPr>
                        <a:t>за </a:t>
                      </a:r>
                      <a:r>
                        <a:rPr lang="uk-UA" sz="1600" i="1" baseline="0" dirty="0" smtClean="0">
                          <a:latin typeface="Georgia" pitchFamily="18" charset="0"/>
                        </a:rPr>
                        <a:t>3 </a:t>
                      </a:r>
                      <a:r>
                        <a:rPr lang="uk-UA" sz="1600" i="1" baseline="0" smtClean="0">
                          <a:latin typeface="Georgia" pitchFamily="18" charset="0"/>
                        </a:rPr>
                        <a:t>навчальні роки</a:t>
                      </a:r>
                      <a:endParaRPr lang="ru-RU" sz="1600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294919">
                <a:tc rowSpan="2"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фото - та відеоматеріали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Georgia" pitchFamily="18" charset="0"/>
                        </a:rPr>
                        <a:t>публікації власних творів та ЗМІ </a:t>
                      </a:r>
                      <a:r>
                        <a:rPr lang="uk-UA" sz="1600" i="1" dirty="0" smtClean="0">
                          <a:latin typeface="Georgia" pitchFamily="18" charset="0"/>
                        </a:rPr>
                        <a:t>(якщо є)</a:t>
                      </a:r>
                      <a:endParaRPr lang="ru-RU" sz="1600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2949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Georgia" pitchFamily="18" charset="0"/>
                        </a:rPr>
                        <a:t>участь в роботі учнівського самоврядування </a:t>
                      </a:r>
                      <a:r>
                        <a:rPr lang="uk-UA" sz="1600" i="1" dirty="0" smtClean="0">
                          <a:latin typeface="Georgia" pitchFamily="18" charset="0"/>
                        </a:rPr>
                        <a:t>(якщо є)</a:t>
                      </a:r>
                      <a:endParaRPr lang="ru-RU" sz="1600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57456">
                <a:tc>
                  <a:txBody>
                    <a:bodyPr/>
                    <a:lstStyle/>
                    <a:p>
                      <a:endParaRPr lang="ru-RU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Georgia" pitchFamily="18" charset="0"/>
                        </a:rPr>
                        <a:t>додаткові відомості </a:t>
                      </a:r>
                      <a:r>
                        <a:rPr lang="uk-UA" sz="1600" i="1" dirty="0" smtClean="0">
                          <a:latin typeface="Georgia" pitchFamily="18" charset="0"/>
                        </a:rPr>
                        <a:t>(якщо є)</a:t>
                      </a:r>
                      <a:endParaRPr lang="ru-RU" sz="1600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99859" y="5085184"/>
            <a:ext cx="2208245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768752" cy="792088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ОЦІНЮВАННЯ ПОРТФОЛІО. </a:t>
            </a:r>
            <a:b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НОМІНАЦІЯ “ІНТЕЛЕКТУАЛ РОКУ”</a:t>
            </a:r>
            <a:endParaRPr lang="ru-RU" sz="28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323998"/>
          <a:ext cx="8424936" cy="414925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85019"/>
                <a:gridCol w="5039917"/>
              </a:tblGrid>
              <a:tr h="391647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Georgia" pitchFamily="18" charset="0"/>
                        </a:rPr>
                        <a:t>Основні бали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Georgia" pitchFamily="18" charset="0"/>
                        </a:rPr>
                        <a:t>Додаткові</a:t>
                      </a:r>
                      <a:r>
                        <a:rPr lang="uk-UA" sz="1600" baseline="0" dirty="0" smtClean="0">
                          <a:latin typeface="Georgia" pitchFamily="18" charset="0"/>
                        </a:rPr>
                        <a:t> бали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321901"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Georgia" pitchFamily="18" charset="0"/>
                        </a:rPr>
                        <a:t>високі результати в навчанні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наявність стипендій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3113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перемоги в телевізійних</a:t>
                      </a:r>
                      <a:r>
                        <a:rPr lang="uk-UA" sz="1400" baseline="0" dirty="0" smtClean="0">
                          <a:latin typeface="Georgia" pitchFamily="18" charset="0"/>
                        </a:rPr>
                        <a:t> проектах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42482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pitchFamily="18" charset="0"/>
                        </a:rPr>
                        <a:t>результативність участі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pitchFamily="18" charset="0"/>
                        </a:rPr>
                        <a:t>у Всеукраїнських олімпіадах, турнірах, конкурсі-захисті МАН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pitchFamily="18" charset="0"/>
                        </a:rPr>
                        <a:t>та інших інтелектуальних змаганнях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навчання за</a:t>
                      </a:r>
                      <a:r>
                        <a:rPr lang="uk-UA" sz="1400" baseline="0" dirty="0" smtClean="0">
                          <a:latin typeface="Georgia" pitchFamily="18" charset="0"/>
                        </a:rPr>
                        <a:t> освітніми програмами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527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наявність публікацій, сюжетів про конкурсантів у ЗМІ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703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участь у науково-практичних семінарах, конференціях, симпозіумах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залучення конкурсанта до підготовки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до інтелектуальних змагань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різних рівнів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7725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наявність публікації</a:t>
                      </a:r>
                      <a:r>
                        <a:rPr lang="uk-UA" sz="1400" baseline="0" dirty="0" smtClean="0">
                          <a:latin typeface="Georgia" pitchFamily="18" charset="0"/>
                        </a:rPr>
                        <a:t> власних наукових, теоретичних, практичних праць 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участь та перемоги у творчих конкурсах та фестивалях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362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участь у роботі наукового товариства 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участь у роботі учнівського самоврядування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есе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культура оформлення матеріалів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768752" cy="792088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ОЦІНЮВАННЯ ПОРТФОЛІО.</a:t>
            </a:r>
            <a:b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НОМІНАЦІЯ “ЛІДЕР РОКУ”</a:t>
            </a:r>
            <a:endParaRPr lang="ru-RU" sz="28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412777"/>
          <a:ext cx="8280920" cy="383045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40460"/>
                <a:gridCol w="4140460"/>
              </a:tblGrid>
              <a:tr h="371053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Georgia" pitchFamily="18" charset="0"/>
                        </a:rPr>
                        <a:t>Основні бали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Georgia" pitchFamily="18" charset="0"/>
                        </a:rPr>
                        <a:t>Додаткові</a:t>
                      </a:r>
                      <a:r>
                        <a:rPr lang="uk-UA" sz="1600" baseline="0" dirty="0" smtClean="0">
                          <a:latin typeface="Georgia" pitchFamily="18" charset="0"/>
                        </a:rPr>
                        <a:t> бали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457463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ефективність керування учнівською організацією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високі результати в навчанні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4574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участь у роботі учнівського самоврядування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наявність стипендій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5862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спеціальне навчання </a:t>
                      </a:r>
                      <a:r>
                        <a:rPr lang="uk-UA" sz="1200" i="1" dirty="0" smtClean="0">
                          <a:latin typeface="Georgia" pitchFamily="18" charset="0"/>
                        </a:rPr>
                        <a:t>(школи лідера, мера, волонтера, підприємця, журналіста, соціолога)</a:t>
                      </a:r>
                      <a:endParaRPr lang="ru-RU" sz="1200" i="1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наявність публікацій, сюжетів </a:t>
                      </a:r>
                    </a:p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про конкурсанта та його діяльність у ЗМІ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pitchFamily="18" charset="0"/>
                        </a:rPr>
                        <a:t>участь у семінарах, конференціях, форумах громадсько-політичного характеру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результативність</a:t>
                      </a:r>
                      <a:r>
                        <a:rPr lang="uk-UA" sz="1200" baseline="0" dirty="0" smtClean="0">
                          <a:latin typeface="Georgia" pitchFamily="18" charset="0"/>
                        </a:rPr>
                        <a:t> виступу в інтелектуальних змаганнях</a:t>
                      </a:r>
                      <a:endParaRPr lang="ru-RU" sz="12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результативність участі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у конкурсах для лідерів </a:t>
                      </a:r>
                      <a:r>
                        <a:rPr lang="uk-UA" sz="1200" i="1" dirty="0" smtClean="0">
                          <a:latin typeface="Georgia" pitchFamily="18" charset="0"/>
                        </a:rPr>
                        <a:t>(наприклад,</a:t>
                      </a:r>
                      <a:r>
                        <a:rPr lang="uk-UA" sz="1200" i="1" baseline="0" dirty="0" smtClean="0">
                          <a:latin typeface="Georgia" pitchFamily="18" charset="0"/>
                        </a:rPr>
                        <a:t> конкурсі проектів)</a:t>
                      </a:r>
                      <a:endParaRPr lang="ru-RU" sz="1200" i="1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результативність виступу у творчих конкурсах та фестивалях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3710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участь</a:t>
                      </a:r>
                      <a:r>
                        <a:rPr lang="uk-UA" sz="1200" baseline="0" dirty="0" smtClean="0">
                          <a:latin typeface="Georgia" pitchFamily="18" charset="0"/>
                        </a:rPr>
                        <a:t> у соціальних проектах</a:t>
                      </a:r>
                      <a:endParaRPr lang="ru-RU" sz="12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культура оформлення матеріалів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3710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есе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наявність публікацій власних творів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768752" cy="792088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ОЦІНЮВАННЯ ПОРТФОЛІО. НОМІНАЦІЯ</a:t>
            </a:r>
            <a:b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 “ТВОРЧА ОСОБИСТІСТЬ РОКУ”</a:t>
            </a:r>
            <a:endParaRPr lang="ru-RU" sz="28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772816"/>
          <a:ext cx="8136904" cy="383689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04256"/>
                <a:gridCol w="5832648"/>
              </a:tblGrid>
              <a:tr h="370959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Georgia" pitchFamily="18" charset="0"/>
                        </a:rPr>
                        <a:t>Основні бали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Georgia" pitchFamily="18" charset="0"/>
                        </a:rPr>
                        <a:t>Додаткові</a:t>
                      </a:r>
                      <a:r>
                        <a:rPr lang="uk-UA" sz="1600" baseline="0" dirty="0" smtClean="0">
                          <a:latin typeface="Georgia" pitchFamily="18" charset="0"/>
                        </a:rPr>
                        <a:t> бали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246569"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результативність виступу</a:t>
                      </a:r>
                      <a:r>
                        <a:rPr lang="uk-UA" sz="1200" baseline="0" dirty="0" smtClean="0">
                          <a:latin typeface="Georgia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 у творчих конкурсах </a:t>
                      </a:r>
                    </a:p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та фестивалях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високі результати в навчанні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246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наявність стипендій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4627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kern="1200" dirty="0" smtClean="0">
                          <a:latin typeface="Georgia" pitchFamily="18" charset="0"/>
                        </a:rPr>
                        <a:t>участь у творчих проектах, семінарах, конференціях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результативність</a:t>
                      </a:r>
                      <a:r>
                        <a:rPr lang="uk-UA" sz="1200" baseline="0" dirty="0" smtClean="0">
                          <a:latin typeface="Georgia" pitchFamily="18" charset="0"/>
                        </a:rPr>
                        <a:t> виступу в інтелектуальних змаганнях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231363">
                <a:tc>
                  <a:txBody>
                    <a:bodyPr/>
                    <a:lstStyle/>
                    <a:p>
                      <a:pPr algn="ctr"/>
                      <a:r>
                        <a:rPr lang="uk-UA" sz="1200" i="0" dirty="0" smtClean="0">
                          <a:latin typeface="Georgia" pitchFamily="18" charset="0"/>
                        </a:rPr>
                        <a:t>есе</a:t>
                      </a:r>
                      <a:endParaRPr lang="ru-RU" sz="1200" i="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наявність публікацій власних творів та сюжетів </a:t>
                      </a:r>
                    </a:p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про конкурсанта та його діяльність  у ЗМІ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213360">
                <a:tc rowSpan="6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високі досягнення в спорті </a:t>
                      </a:r>
                    </a:p>
                    <a:p>
                      <a:pPr algn="ctr"/>
                      <a:r>
                        <a:rPr lang="uk-UA" sz="1200" i="1" dirty="0" smtClean="0">
                          <a:latin typeface="Georgia" pitchFamily="18" charset="0"/>
                        </a:rPr>
                        <a:t>(розряд, кандидат у майстри спорту, майстер спорту, член збірної тощо)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348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наявність відеоматеріалів або</a:t>
                      </a:r>
                      <a:r>
                        <a:rPr lang="uk-UA" sz="1200" baseline="0" dirty="0" smtClean="0">
                          <a:latin typeface="Georgia" pitchFamily="18" charset="0"/>
                        </a:rPr>
                        <a:t>  посилань на них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231363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kern="1200" dirty="0" smtClean="0">
                        <a:solidFill>
                          <a:schemeClr val="dk1"/>
                        </a:solidFill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персональні виставки, сольні концерти та концерти з оркестрами</a:t>
                      </a:r>
                      <a:endParaRPr lang="ru-RU" sz="12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231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перемоги в телевізійних</a:t>
                      </a:r>
                      <a:r>
                        <a:rPr lang="uk-UA" sz="1200" baseline="0" dirty="0" smtClean="0">
                          <a:latin typeface="Georgia" pitchFamily="18" charset="0"/>
                        </a:rPr>
                        <a:t> проектах</a:t>
                      </a:r>
                      <a:endParaRPr lang="ru-RU" sz="12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258972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latin typeface="Georgia" pitchFamily="18" charset="0"/>
                        </a:rPr>
                        <a:t>тренерська діяльність та проведення майстер-класів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2776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latin typeface="Georgia" pitchFamily="18" charset="0"/>
                        </a:rPr>
                        <a:t>наявність професійних дисків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560840" cy="792088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ОЦІНЮВАННЯ ПОРТФОЛІО. </a:t>
            </a:r>
            <a:b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800" b="1" dirty="0" smtClean="0">
                <a:solidFill>
                  <a:srgbClr val="FFFF00"/>
                </a:solidFill>
                <a:latin typeface="Georgia" pitchFamily="18" charset="0"/>
              </a:rPr>
              <a:t>НОМІНАЦІЯ “СПОРТСМЕН РОКУ”</a:t>
            </a:r>
            <a:endParaRPr lang="ru-RU" sz="28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700808"/>
          <a:ext cx="8280919" cy="384282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25538"/>
                <a:gridCol w="4655381"/>
              </a:tblGrid>
              <a:tr h="375297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Georgia" pitchFamily="18" charset="0"/>
                        </a:rPr>
                        <a:t>Основні бали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Georgia" pitchFamily="18" charset="0"/>
                        </a:rPr>
                        <a:t>Додаткові</a:t>
                      </a:r>
                      <a:r>
                        <a:rPr lang="uk-UA" sz="1400" baseline="0" dirty="0" smtClean="0">
                          <a:latin typeface="Georgia" pitchFamily="18" charset="0"/>
                        </a:rPr>
                        <a:t> бали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323887"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Georgia" pitchFamily="18" charset="0"/>
                        </a:rPr>
                        <a:t>результативність виступу </a:t>
                      </a:r>
                    </a:p>
                    <a:p>
                      <a:pPr algn="ctr"/>
                      <a:r>
                        <a:rPr lang="uk-UA" sz="1400" dirty="0" smtClean="0">
                          <a:latin typeface="Georgia" pitchFamily="18" charset="0"/>
                        </a:rPr>
                        <a:t>в спортивних змаганнях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високі</a:t>
                      </a:r>
                      <a:r>
                        <a:rPr lang="uk-UA" sz="1400" baseline="0" dirty="0" smtClean="0">
                          <a:latin typeface="Georgia" pitchFamily="18" charset="0"/>
                        </a:rPr>
                        <a:t> результати в навчанні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3238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наявність стипендій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4724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 smtClean="0">
                          <a:latin typeface="Georgia" pitchFamily="18" charset="0"/>
                        </a:rPr>
                        <a:t>високі досягнення в спорті  </a:t>
                      </a:r>
                      <a:r>
                        <a:rPr lang="uk-UA" sz="1200" i="1" kern="1200" dirty="0" smtClean="0">
                          <a:latin typeface="Georgia" pitchFamily="18" charset="0"/>
                        </a:rPr>
                        <a:t>(майстер спорту, кандидат у майстри спорту, член</a:t>
                      </a:r>
                      <a:r>
                        <a:rPr lang="uk-UA" sz="1200" i="1" kern="1200" baseline="0" dirty="0" smtClean="0">
                          <a:latin typeface="Georgia" pitchFamily="18" charset="0"/>
                        </a:rPr>
                        <a:t> збірної України та області, розряд)</a:t>
                      </a:r>
                      <a:endParaRPr lang="ru-RU" sz="1200" i="1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результативність</a:t>
                      </a:r>
                      <a:r>
                        <a:rPr lang="uk-UA" sz="1400" baseline="0" dirty="0" smtClean="0">
                          <a:latin typeface="Georgia" pitchFamily="18" charset="0"/>
                        </a:rPr>
                        <a:t> виступу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aseline="0" dirty="0" smtClean="0">
                          <a:latin typeface="Georgia" pitchFamily="18" charset="0"/>
                        </a:rPr>
                        <a:t>в інтелектуальних змаганнях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330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тренерська діяльність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462695"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 smtClean="0">
                          <a:latin typeface="Georgia" pitchFamily="18" charset="0"/>
                        </a:rPr>
                        <a:t>участь у заходах, спрямованих на пропаганду здорового способу життя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Georgia" pitchFamily="18" charset="0"/>
                        </a:rPr>
                        <a:t>наявність власних публікацій та сюжетів </a:t>
                      </a:r>
                    </a:p>
                    <a:p>
                      <a:pPr algn="ctr"/>
                      <a:r>
                        <a:rPr lang="uk-UA" sz="1400" dirty="0" smtClean="0">
                          <a:latin typeface="Georgia" pitchFamily="18" charset="0"/>
                        </a:rPr>
                        <a:t>про конкурсанта у ЗМІ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4626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есе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результативність</a:t>
                      </a:r>
                      <a:r>
                        <a:rPr lang="uk-UA" sz="1400" baseline="0" dirty="0" smtClean="0">
                          <a:latin typeface="Georgia" pitchFamily="18" charset="0"/>
                        </a:rPr>
                        <a:t> виступу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aseline="0" dirty="0" smtClean="0">
                          <a:latin typeface="Georgia" pitchFamily="18" charset="0"/>
                        </a:rPr>
                        <a:t>у творчих конкурсах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4161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Georgia" pitchFamily="18" charset="0"/>
                        </a:rPr>
                        <a:t>наявність сторінки на сайті федерації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  <a:tr h="375297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Georgia" pitchFamily="18" charset="0"/>
                        </a:rPr>
                        <a:t>наявність фото - та відеоматеріалів</a:t>
                      </a:r>
                    </a:p>
                    <a:p>
                      <a:pPr algn="ctr"/>
                      <a:r>
                        <a:rPr lang="uk-UA" sz="1400" dirty="0" smtClean="0">
                          <a:latin typeface="Georgia" pitchFamily="18" charset="0"/>
                        </a:rPr>
                        <a:t> або</a:t>
                      </a:r>
                      <a:r>
                        <a:rPr lang="uk-UA" sz="1400" baseline="0" dirty="0" smtClean="0">
                          <a:latin typeface="Georgia" pitchFamily="18" charset="0"/>
                        </a:rPr>
                        <a:t> посилань на них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866</Words>
  <Application>Microsoft Office PowerPoint</Application>
  <PresentationFormat>Экран (4:3)</PresentationFormat>
  <Paragraphs>201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ОСОБЛИВОСТІ ПРОВЕДЕННЯ  МІСЬКОГО КОНКУРСУ “УЧЕНЬ РОКУ - 2015”</vt:lpstr>
      <vt:lpstr>ГРАФІК ПОДАЧІ ДОКУМЕНТІВ  ДЛЯ УЧАСТІ В КОНКУРСІ</vt:lpstr>
      <vt:lpstr>ГРАФІК ПРОВЕДЕННЯ КОНКУРСУ</vt:lpstr>
      <vt:lpstr>2 БЕРЕЗНЯ СЛІД НАДАТИ  ДО ОРГКОМІТЕТУ:  </vt:lpstr>
      <vt:lpstr>СТРУКТУРА ПОРТФОЛІО</vt:lpstr>
      <vt:lpstr>ОЦІНЮВАННЯ ПОРТФОЛІО.  НОМІНАЦІЯ “ІНТЕЛЕКТУАЛ РОКУ”</vt:lpstr>
      <vt:lpstr>ОЦІНЮВАННЯ ПОРТФОЛІО. НОМІНАЦІЯ “ЛІДЕР РОКУ”</vt:lpstr>
      <vt:lpstr>ОЦІНЮВАННЯ ПОРТФОЛІО. НОМІНАЦІЯ  “ТВОРЧА ОСОБИСТІСТЬ РОКУ”</vt:lpstr>
      <vt:lpstr>ОЦІНЮВАННЯ ПОРТФОЛІО.  НОМІНАЦІЯ “СПОРТСМЕН РОКУ”</vt:lpstr>
      <vt:lpstr> КОНТРОЛЬНА РОБОТА</vt:lpstr>
      <vt:lpstr>КОНКУРС “ОСОБИСТІСТЬ”</vt:lpstr>
      <vt:lpstr>КОНКУРС “ТЕМА”</vt:lpstr>
      <vt:lpstr>САМОПРЕЗЕНТАЦІЯ  «ФОРМУЛА УСПІХУ».   </vt:lpstr>
      <vt:lpstr>САМОПРЕЗЕНТАЦІЯ  «ТРАЄКТОРІЯ  УСПІХУ» </vt:lpstr>
      <vt:lpstr>САМОПРЕЗЕНТАЦІЯ  «КРОК ДО ЗІРОК» </vt:lpstr>
      <vt:lpstr>САМОПРЕЗЕНТАЦІЯ  «ФАКТОР УСПІХУ»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Gostinnikova</dc:creator>
  <cp:lastModifiedBy>ADMIN</cp:lastModifiedBy>
  <cp:revision>128</cp:revision>
  <dcterms:created xsi:type="dcterms:W3CDTF">2015-02-12T09:07:21Z</dcterms:created>
  <dcterms:modified xsi:type="dcterms:W3CDTF">2015-02-19T15:33:20Z</dcterms:modified>
</cp:coreProperties>
</file>